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1001" r:id="rId3"/>
    <p:sldId id="1002" r:id="rId4"/>
    <p:sldId id="1003" r:id="rId5"/>
    <p:sldId id="1004" r:id="rId6"/>
    <p:sldId id="1005" r:id="rId7"/>
    <p:sldId id="1006" r:id="rId8"/>
    <p:sldId id="928" r:id="rId9"/>
    <p:sldId id="932" r:id="rId10"/>
    <p:sldId id="931" r:id="rId11"/>
    <p:sldId id="930" r:id="rId12"/>
    <p:sldId id="820" r:id="rId13"/>
    <p:sldId id="741" r:id="rId14"/>
    <p:sldId id="740" r:id="rId15"/>
    <p:sldId id="1007" r:id="rId16"/>
    <p:sldId id="919" r:id="rId17"/>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8" autoAdjust="0"/>
    <p:restoredTop sz="94660"/>
  </p:normalViewPr>
  <p:slideViewPr>
    <p:cSldViewPr snapToGrid="0">
      <p:cViewPr varScale="1">
        <p:scale>
          <a:sx n="77" d="100"/>
          <a:sy n="77" d="100"/>
        </p:scale>
        <p:origin x="96"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8A2C2D0D-C73F-417B-8F31-75939BE505EA}" type="datetimeFigureOut">
              <a:rPr kumimoji="1" lang="ja-JP" altLang="en-US" smtClean="0"/>
              <a:t>2024/10/26</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5CE7347E-F359-4EAD-A180-4DBD577CB042}" type="slidenum">
              <a:rPr kumimoji="1" lang="ja-JP" altLang="en-US" smtClean="0"/>
              <a:t>‹#›</a:t>
            </a:fld>
            <a:endParaRPr kumimoji="1" lang="ja-JP" altLang="en-US"/>
          </a:p>
        </p:txBody>
      </p:sp>
    </p:spTree>
    <p:extLst>
      <p:ext uri="{BB962C8B-B14F-4D97-AF65-F5344CB8AC3E}">
        <p14:creationId xmlns:p14="http://schemas.microsoft.com/office/powerpoint/2010/main" val="30729770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私たちの活動をイメージです。</a:t>
            </a:r>
            <a:endParaRPr kumimoji="1" lang="en-US" altLang="ja-JP" dirty="0"/>
          </a:p>
          <a:p>
            <a:endParaRPr kumimoji="1" lang="en-US" altLang="ja-JP" dirty="0"/>
          </a:p>
          <a:p>
            <a:r>
              <a:rPr kumimoji="1" lang="ja-JP" altLang="en-US" dirty="0"/>
              <a:t>ここに、さまざまな地域のみなさんを巻き込んで、無いものは皆さんの協力を得ながら形にしていってます。</a:t>
            </a:r>
            <a:endParaRPr kumimoji="1" lang="en-US" altLang="ja-JP" dirty="0"/>
          </a:p>
          <a:p>
            <a:endParaRPr kumimoji="1" lang="en-US" altLang="ja-JP" dirty="0"/>
          </a:p>
          <a:p>
            <a:r>
              <a:rPr kumimoji="1" lang="ja-JP" altLang="en-US" dirty="0"/>
              <a:t>フリースクールや居場所づくりといっても、それぞれが単発・断片的なものではなく、「だれが、いつ、どのようなときにでも相談ができて、繋がり続けることができる」体制となっています。</a:t>
            </a:r>
            <a:endParaRPr kumimoji="1" lang="en-US" altLang="ja-JP" dirty="0"/>
          </a:p>
          <a:p>
            <a:endParaRPr kumimoji="1" lang="en-US" altLang="ja-JP" dirty="0"/>
          </a:p>
          <a:p>
            <a:r>
              <a:rPr kumimoji="1" lang="ja-JP" altLang="en-US" dirty="0"/>
              <a:t>そのためにも、スタッフは専門性を持ち、資格で言えば、教員、臨床心理士、精神保健福祉士、看護師、作業療法士、言語聴覚士、栄養士がそろっており、</a:t>
            </a:r>
            <a:endParaRPr kumimoji="1" lang="en-US" altLang="ja-JP" dirty="0"/>
          </a:p>
          <a:p>
            <a:r>
              <a:rPr kumimoji="1" lang="ja-JP" altLang="en-US" dirty="0"/>
              <a:t>教育、障害福祉、医療、食事や日常生活面といった様々な視点で関わり、関係性を構築するようにしています。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317FF64-8CE4-4544-88BF-49A9EA5C071A}" type="slidenum">
              <a:rPr kumimoji="1" lang="ja-JP" altLang="en-US" smtClean="0"/>
              <a:t>2</a:t>
            </a:fld>
            <a:endParaRPr kumimoji="1" lang="ja-JP" altLang="en-US"/>
          </a:p>
        </p:txBody>
      </p:sp>
    </p:spTree>
    <p:extLst>
      <p:ext uri="{BB962C8B-B14F-4D97-AF65-F5344CB8AC3E}">
        <p14:creationId xmlns:p14="http://schemas.microsoft.com/office/powerpoint/2010/main" val="1929645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向かいには公園があって開放的で、地域との垣根のない福祉施設となっています。</a:t>
            </a:r>
            <a:br>
              <a:rPr kumimoji="1" lang="en-US" altLang="ja-JP" dirty="0"/>
            </a:br>
            <a:br>
              <a:rPr kumimoji="1" lang="en-US" altLang="ja-JP" dirty="0"/>
            </a:br>
            <a:r>
              <a:rPr kumimoji="1" lang="ja-JP" altLang="en-US" dirty="0"/>
              <a:t>外も中も杉材で、壁は漆喰、不登校の子どもたちの中には臭いや化学物質に過敏な子もいてますが、ここは大丈夫とお墨付きをいただいてます。</a:t>
            </a:r>
            <a:endParaRPr kumimoji="1" lang="en-US" altLang="ja-JP" dirty="0"/>
          </a:p>
          <a:p>
            <a:endParaRPr kumimoji="1" lang="en-US" altLang="ja-JP" dirty="0"/>
          </a:p>
          <a:p>
            <a:r>
              <a:rPr kumimoji="1" lang="ja-JP" altLang="en-US" dirty="0"/>
              <a:t>植栽は季節を感じるだけでなく、実験や食育にも使える、子どもたちが、自宅とフリースクールの往復はできるけど、それ以外の外出はまだできない、だけど、安心できる施設の敷地内なら大丈夫と、庭や公園で過ごす子もいます。</a:t>
            </a:r>
            <a:br>
              <a:rPr kumimoji="1" lang="en-US" altLang="ja-JP" dirty="0"/>
            </a:br>
            <a:br>
              <a:rPr kumimoji="1" lang="en-US" altLang="ja-JP" dirty="0"/>
            </a:br>
            <a:r>
              <a:rPr kumimoji="1" lang="ja-JP" altLang="en-US" dirty="0"/>
              <a:t>天井の高さに工夫をしてあって、集中が必要な自主学習には天井の低いスペース、参加型の集団学習は天井が高いスペースで過ごせるようにしたり、</a:t>
            </a:r>
            <a:r>
              <a:rPr kumimoji="1" lang="en-US" altLang="ja-JP" dirty="0"/>
              <a:t>1</a:t>
            </a:r>
            <a:r>
              <a:rPr kumimoji="1" lang="ja-JP" altLang="en-US" dirty="0"/>
              <a:t>人の時間を持てるようなカフェカウンターや秘密基地空間、ゆっくり休める保健室や相談もできる個室も備えています。</a:t>
            </a:r>
            <a:endParaRPr kumimoji="1" lang="en-US" altLang="ja-JP" dirty="0"/>
          </a:p>
          <a:p>
            <a:r>
              <a:rPr kumimoji="1" lang="ja-JP" altLang="en-US" dirty="0"/>
              <a:t>あとはオープンキッチンや寄付用のもたくさん置ける食料庫といったように、小さい施設ですが、これまで関わった子ども一人ひとりのことを思い浮かべながら、誰一人と自分の居場所がここには無いということにならないようデザインしました。</a:t>
            </a:r>
            <a:endParaRPr kumimoji="1" lang="en-US" altLang="ja-JP" dirty="0"/>
          </a:p>
          <a:p>
            <a:endParaRPr kumimoji="1" lang="en-US" altLang="ja-JP" dirty="0"/>
          </a:p>
          <a:p>
            <a:r>
              <a:rPr kumimoji="1" lang="ja-JP" altLang="en-US" dirty="0"/>
              <a:t>誕生日会のときは頑張って練習してるピアノでお祝いしてくれたり、右下の写真はスタッフのデスクもオープンになっていて、人気の立ち話スポットになっています。</a:t>
            </a:r>
          </a:p>
        </p:txBody>
      </p:sp>
      <p:sp>
        <p:nvSpPr>
          <p:cNvPr id="4" name="スライド番号プレースホルダー 3"/>
          <p:cNvSpPr>
            <a:spLocks noGrp="1"/>
          </p:cNvSpPr>
          <p:nvPr>
            <p:ph type="sldNum" sz="quarter" idx="5"/>
          </p:nvPr>
        </p:nvSpPr>
        <p:spPr/>
        <p:txBody>
          <a:bodyPr/>
          <a:lstStyle/>
          <a:p>
            <a:fld id="{3317FF64-8CE4-4544-88BF-49A9EA5C071A}" type="slidenum">
              <a:rPr kumimoji="1" lang="ja-JP" altLang="en-US" smtClean="0"/>
              <a:t>7</a:t>
            </a:fld>
            <a:endParaRPr kumimoji="1" lang="ja-JP" altLang="en-US"/>
          </a:p>
        </p:txBody>
      </p:sp>
    </p:spTree>
    <p:extLst>
      <p:ext uri="{BB962C8B-B14F-4D97-AF65-F5344CB8AC3E}">
        <p14:creationId xmlns:p14="http://schemas.microsoft.com/office/powerpoint/2010/main" val="3488376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社会的に孤立している人がいれば、おせっかいで会いに行き、</a:t>
            </a:r>
            <a:endParaRPr kumimoji="1" lang="en-US" altLang="ja-JP" dirty="0"/>
          </a:p>
          <a:p>
            <a:endParaRPr kumimoji="1" lang="en-US" altLang="ja-JP" dirty="0"/>
          </a:p>
          <a:p>
            <a:r>
              <a:rPr kumimoji="1" lang="ja-JP" altLang="en-US" dirty="0"/>
              <a:t>関係性をつくって、誰かとつながれるようにする。</a:t>
            </a:r>
            <a:br>
              <a:rPr kumimoji="1" lang="en-US" altLang="ja-JP" dirty="0"/>
            </a:br>
            <a:br>
              <a:rPr kumimoji="1" lang="en-US" altLang="ja-JP" dirty="0"/>
            </a:br>
            <a:r>
              <a:rPr kumimoji="1" lang="ja-JP" altLang="en-US" dirty="0"/>
              <a:t>そのために居場所が必要ならつくる。</a:t>
            </a:r>
            <a:endParaRPr kumimoji="1" lang="en-US" altLang="ja-JP" dirty="0"/>
          </a:p>
          <a:p>
            <a:br>
              <a:rPr kumimoji="1" lang="en-US" altLang="ja-JP" dirty="0"/>
            </a:br>
            <a:r>
              <a:rPr kumimoji="1" lang="ja-JP" altLang="en-US" dirty="0"/>
              <a:t>支援につながれない人がいれば、関係性をつくって、お願いしてでも支援につながっていただく。</a:t>
            </a:r>
            <a:endParaRPr kumimoji="1" lang="en-US" altLang="ja-JP" dirty="0"/>
          </a:p>
          <a:p>
            <a:br>
              <a:rPr kumimoji="1" lang="en-US" altLang="ja-JP" dirty="0"/>
            </a:br>
            <a:r>
              <a:rPr kumimoji="1" lang="ja-JP" altLang="en-US" dirty="0"/>
              <a:t>ＳＯＳを発信できない人がいれば、発信しやすいように環境を変えたり、仕掛けをしていく。</a:t>
            </a:r>
            <a:endParaRPr kumimoji="1" lang="en-US" altLang="ja-JP" dirty="0"/>
          </a:p>
          <a:p>
            <a:endParaRPr kumimoji="1" lang="en-US" altLang="ja-JP" dirty="0"/>
          </a:p>
          <a:p>
            <a:r>
              <a:rPr kumimoji="1" lang="ja-JP" altLang="en-US" dirty="0"/>
              <a:t>発信したくない理由、したくてもできない理由、その理由を知るために、関係性をつくって寄り添っていく。</a:t>
            </a:r>
            <a:endParaRPr kumimoji="1" lang="en-US" altLang="ja-JP" dirty="0"/>
          </a:p>
          <a:p>
            <a:endParaRPr kumimoji="1" lang="en-US" altLang="ja-JP" dirty="0"/>
          </a:p>
          <a:p>
            <a:r>
              <a:rPr kumimoji="1" lang="ja-JP" altLang="en-US" dirty="0"/>
              <a:t>いずれの方にも、心を込めた対話というものを心がけ、おせっかいなので押し売りにはならず、それでも諦めることなく、対話に努める。</a:t>
            </a:r>
            <a:endParaRPr kumimoji="1" lang="en-US" altLang="ja-JP" dirty="0"/>
          </a:p>
          <a:p>
            <a:endParaRPr kumimoji="1" lang="en-US" altLang="ja-JP" dirty="0"/>
          </a:p>
          <a:p>
            <a:r>
              <a:rPr kumimoji="1" lang="ja-JP" altLang="en-US" dirty="0"/>
              <a:t>関係性ができてからの対話の中には、その人に必要なサポートは何かというのが、必ず見えてくる。</a:t>
            </a:r>
            <a:endParaRPr kumimoji="1" lang="en-US" altLang="ja-JP" dirty="0"/>
          </a:p>
          <a:p>
            <a:endParaRPr kumimoji="1" lang="en-US" altLang="ja-JP" dirty="0"/>
          </a:p>
          <a:p>
            <a:r>
              <a:rPr kumimoji="1" lang="ja-JP" altLang="en-US" dirty="0"/>
              <a:t>すでにその社会資源があるなら、どのようにすればつながることができるかを考え、</a:t>
            </a:r>
            <a:endParaRPr kumimoji="1" lang="en-US" altLang="ja-JP" dirty="0"/>
          </a:p>
          <a:p>
            <a:endParaRPr kumimoji="1" lang="en-US" altLang="ja-JP" dirty="0"/>
          </a:p>
          <a:p>
            <a:r>
              <a:rPr kumimoji="1" lang="ja-JP" altLang="en-US" dirty="0"/>
              <a:t>必要なサポートをするための仕組みがなければ、民間のフットワークの軽さを活かして、すぐにつくってやってみる。</a:t>
            </a:r>
            <a:endParaRPr kumimoji="1" lang="en-US" altLang="ja-JP" dirty="0"/>
          </a:p>
          <a:p>
            <a:endParaRPr kumimoji="1" lang="en-US" altLang="ja-JP" dirty="0"/>
          </a:p>
          <a:p>
            <a:r>
              <a:rPr kumimoji="1" lang="ja-JP" altLang="en-US" dirty="0"/>
              <a:t>その繰り返しで、今の形ができました。</a:t>
            </a:r>
            <a:endParaRPr kumimoji="1" lang="en-US" altLang="ja-JP" dirty="0"/>
          </a:p>
          <a:p>
            <a:endParaRPr kumimoji="1" lang="en-US" altLang="ja-JP" dirty="0"/>
          </a:p>
          <a:p>
            <a:r>
              <a:rPr kumimoji="1" lang="ja-JP" altLang="en-US" dirty="0"/>
              <a:t>しかしこれもまだまだ発展途上。今後とも見守ってやってください。　以上。</a:t>
            </a:r>
          </a:p>
        </p:txBody>
      </p:sp>
      <p:sp>
        <p:nvSpPr>
          <p:cNvPr id="4" name="スライド番号プレースホルダー 3"/>
          <p:cNvSpPr>
            <a:spLocks noGrp="1"/>
          </p:cNvSpPr>
          <p:nvPr>
            <p:ph type="sldNum" sz="quarter" idx="5"/>
          </p:nvPr>
        </p:nvSpPr>
        <p:spPr/>
        <p:txBody>
          <a:bodyPr/>
          <a:lstStyle/>
          <a:p>
            <a:fld id="{3317FF64-8CE4-4544-88BF-49A9EA5C071A}" type="slidenum">
              <a:rPr kumimoji="1" lang="ja-JP" altLang="en-US" smtClean="0"/>
              <a:t>16</a:t>
            </a:fld>
            <a:endParaRPr kumimoji="1" lang="ja-JP" altLang="en-US"/>
          </a:p>
        </p:txBody>
      </p:sp>
    </p:spTree>
    <p:extLst>
      <p:ext uri="{BB962C8B-B14F-4D97-AF65-F5344CB8AC3E}">
        <p14:creationId xmlns:p14="http://schemas.microsoft.com/office/powerpoint/2010/main" val="1494973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18C458-5EF9-BDF9-9FE4-3F5A57A448B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839E4E9-A26E-CB47-F068-FE84D3FA2E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CC0740E-3E9A-1EDD-1004-516ACEBDAF54}"/>
              </a:ext>
            </a:extLst>
          </p:cNvPr>
          <p:cNvSpPr>
            <a:spLocks noGrp="1"/>
          </p:cNvSpPr>
          <p:nvPr>
            <p:ph type="dt" sz="half" idx="10"/>
          </p:nvPr>
        </p:nvSpPr>
        <p:spPr/>
        <p:txBody>
          <a:bodyPr/>
          <a:lstStyle/>
          <a:p>
            <a:fld id="{D3C6B2E1-F918-465F-8FE7-AC10BCB430C3}" type="datetimeFigureOut">
              <a:rPr kumimoji="1" lang="ja-JP" altLang="en-US" smtClean="0"/>
              <a:t>2024/10/26</a:t>
            </a:fld>
            <a:endParaRPr kumimoji="1" lang="ja-JP" altLang="en-US"/>
          </a:p>
        </p:txBody>
      </p:sp>
      <p:sp>
        <p:nvSpPr>
          <p:cNvPr id="5" name="フッター プレースホルダー 4">
            <a:extLst>
              <a:ext uri="{FF2B5EF4-FFF2-40B4-BE49-F238E27FC236}">
                <a16:creationId xmlns:a16="http://schemas.microsoft.com/office/drawing/2014/main" id="{41C3C719-4C43-46BC-19B6-0723A874EA5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92A7E5-8CA8-A1B1-0FFB-8FE2F163D384}"/>
              </a:ext>
            </a:extLst>
          </p:cNvPr>
          <p:cNvSpPr>
            <a:spLocks noGrp="1"/>
          </p:cNvSpPr>
          <p:nvPr>
            <p:ph type="sldNum" sz="quarter" idx="12"/>
          </p:nvPr>
        </p:nvSpPr>
        <p:spPr/>
        <p:txBody>
          <a:bodyPr/>
          <a:lstStyle/>
          <a:p>
            <a:fld id="{6F76C1E4-9D97-4526-9505-D4CF43D2086E}" type="slidenum">
              <a:rPr kumimoji="1" lang="ja-JP" altLang="en-US" smtClean="0"/>
              <a:t>‹#›</a:t>
            </a:fld>
            <a:endParaRPr kumimoji="1" lang="ja-JP" altLang="en-US"/>
          </a:p>
        </p:txBody>
      </p:sp>
    </p:spTree>
    <p:extLst>
      <p:ext uri="{BB962C8B-B14F-4D97-AF65-F5344CB8AC3E}">
        <p14:creationId xmlns:p14="http://schemas.microsoft.com/office/powerpoint/2010/main" val="4020668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85DCA0-8FC9-59C6-D0DB-1E36202941C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8E791E9-F3C2-B0B2-2A4E-E6A307E35F0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81F33CB-5934-8163-C4BF-474C512BD286}"/>
              </a:ext>
            </a:extLst>
          </p:cNvPr>
          <p:cNvSpPr>
            <a:spLocks noGrp="1"/>
          </p:cNvSpPr>
          <p:nvPr>
            <p:ph type="dt" sz="half" idx="10"/>
          </p:nvPr>
        </p:nvSpPr>
        <p:spPr/>
        <p:txBody>
          <a:bodyPr/>
          <a:lstStyle/>
          <a:p>
            <a:fld id="{D3C6B2E1-F918-465F-8FE7-AC10BCB430C3}" type="datetimeFigureOut">
              <a:rPr kumimoji="1" lang="ja-JP" altLang="en-US" smtClean="0"/>
              <a:t>2024/10/26</a:t>
            </a:fld>
            <a:endParaRPr kumimoji="1" lang="ja-JP" altLang="en-US"/>
          </a:p>
        </p:txBody>
      </p:sp>
      <p:sp>
        <p:nvSpPr>
          <p:cNvPr id="5" name="フッター プレースホルダー 4">
            <a:extLst>
              <a:ext uri="{FF2B5EF4-FFF2-40B4-BE49-F238E27FC236}">
                <a16:creationId xmlns:a16="http://schemas.microsoft.com/office/drawing/2014/main" id="{E5DE7769-1B8B-3065-34C6-F209E3487B2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238834-0B35-DF34-3D1E-260FAC6B819B}"/>
              </a:ext>
            </a:extLst>
          </p:cNvPr>
          <p:cNvSpPr>
            <a:spLocks noGrp="1"/>
          </p:cNvSpPr>
          <p:nvPr>
            <p:ph type="sldNum" sz="quarter" idx="12"/>
          </p:nvPr>
        </p:nvSpPr>
        <p:spPr/>
        <p:txBody>
          <a:bodyPr/>
          <a:lstStyle/>
          <a:p>
            <a:fld id="{6F76C1E4-9D97-4526-9505-D4CF43D2086E}" type="slidenum">
              <a:rPr kumimoji="1" lang="ja-JP" altLang="en-US" smtClean="0"/>
              <a:t>‹#›</a:t>
            </a:fld>
            <a:endParaRPr kumimoji="1" lang="ja-JP" altLang="en-US"/>
          </a:p>
        </p:txBody>
      </p:sp>
    </p:spTree>
    <p:extLst>
      <p:ext uri="{BB962C8B-B14F-4D97-AF65-F5344CB8AC3E}">
        <p14:creationId xmlns:p14="http://schemas.microsoft.com/office/powerpoint/2010/main" val="3778991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E14FC4B-2D87-7399-59D2-F45CEDCA5A28}"/>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40FFB8E-CFE1-A2FA-8422-A621248E084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D69D3E9-49A0-FE2E-80F5-C9843E35BF0A}"/>
              </a:ext>
            </a:extLst>
          </p:cNvPr>
          <p:cNvSpPr>
            <a:spLocks noGrp="1"/>
          </p:cNvSpPr>
          <p:nvPr>
            <p:ph type="dt" sz="half" idx="10"/>
          </p:nvPr>
        </p:nvSpPr>
        <p:spPr/>
        <p:txBody>
          <a:bodyPr/>
          <a:lstStyle/>
          <a:p>
            <a:fld id="{D3C6B2E1-F918-465F-8FE7-AC10BCB430C3}" type="datetimeFigureOut">
              <a:rPr kumimoji="1" lang="ja-JP" altLang="en-US" smtClean="0"/>
              <a:t>2024/10/26</a:t>
            </a:fld>
            <a:endParaRPr kumimoji="1" lang="ja-JP" altLang="en-US"/>
          </a:p>
        </p:txBody>
      </p:sp>
      <p:sp>
        <p:nvSpPr>
          <p:cNvPr id="5" name="フッター プレースホルダー 4">
            <a:extLst>
              <a:ext uri="{FF2B5EF4-FFF2-40B4-BE49-F238E27FC236}">
                <a16:creationId xmlns:a16="http://schemas.microsoft.com/office/drawing/2014/main" id="{EF5DCEC4-E690-CB19-F3CA-6D3554769B7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C1902DC-1E44-B82E-B9EE-C2BAB912D507}"/>
              </a:ext>
            </a:extLst>
          </p:cNvPr>
          <p:cNvSpPr>
            <a:spLocks noGrp="1"/>
          </p:cNvSpPr>
          <p:nvPr>
            <p:ph type="sldNum" sz="quarter" idx="12"/>
          </p:nvPr>
        </p:nvSpPr>
        <p:spPr/>
        <p:txBody>
          <a:bodyPr/>
          <a:lstStyle/>
          <a:p>
            <a:fld id="{6F76C1E4-9D97-4526-9505-D4CF43D2086E}" type="slidenum">
              <a:rPr kumimoji="1" lang="ja-JP" altLang="en-US" smtClean="0"/>
              <a:t>‹#›</a:t>
            </a:fld>
            <a:endParaRPr kumimoji="1" lang="ja-JP" altLang="en-US"/>
          </a:p>
        </p:txBody>
      </p:sp>
    </p:spTree>
    <p:extLst>
      <p:ext uri="{BB962C8B-B14F-4D97-AF65-F5344CB8AC3E}">
        <p14:creationId xmlns:p14="http://schemas.microsoft.com/office/powerpoint/2010/main" val="3274807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AECC20-560D-8E44-451D-D5A2E91C9EF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AB92140-39F4-D100-F9FC-471122E4187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21D0755-7D98-7304-B8F5-35450C7331ED}"/>
              </a:ext>
            </a:extLst>
          </p:cNvPr>
          <p:cNvSpPr>
            <a:spLocks noGrp="1"/>
          </p:cNvSpPr>
          <p:nvPr>
            <p:ph type="dt" sz="half" idx="10"/>
          </p:nvPr>
        </p:nvSpPr>
        <p:spPr/>
        <p:txBody>
          <a:bodyPr/>
          <a:lstStyle/>
          <a:p>
            <a:fld id="{D3C6B2E1-F918-465F-8FE7-AC10BCB430C3}" type="datetimeFigureOut">
              <a:rPr kumimoji="1" lang="ja-JP" altLang="en-US" smtClean="0"/>
              <a:t>2024/10/26</a:t>
            </a:fld>
            <a:endParaRPr kumimoji="1" lang="ja-JP" altLang="en-US"/>
          </a:p>
        </p:txBody>
      </p:sp>
      <p:sp>
        <p:nvSpPr>
          <p:cNvPr id="5" name="フッター プレースホルダー 4">
            <a:extLst>
              <a:ext uri="{FF2B5EF4-FFF2-40B4-BE49-F238E27FC236}">
                <a16:creationId xmlns:a16="http://schemas.microsoft.com/office/drawing/2014/main" id="{97AC9A08-8295-44CA-5583-ED30ECF3E56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866A14E-0A06-B97A-0997-5F789F865BCC}"/>
              </a:ext>
            </a:extLst>
          </p:cNvPr>
          <p:cNvSpPr>
            <a:spLocks noGrp="1"/>
          </p:cNvSpPr>
          <p:nvPr>
            <p:ph type="sldNum" sz="quarter" idx="12"/>
          </p:nvPr>
        </p:nvSpPr>
        <p:spPr/>
        <p:txBody>
          <a:bodyPr/>
          <a:lstStyle/>
          <a:p>
            <a:fld id="{6F76C1E4-9D97-4526-9505-D4CF43D2086E}" type="slidenum">
              <a:rPr kumimoji="1" lang="ja-JP" altLang="en-US" smtClean="0"/>
              <a:t>‹#›</a:t>
            </a:fld>
            <a:endParaRPr kumimoji="1" lang="ja-JP" altLang="en-US"/>
          </a:p>
        </p:txBody>
      </p:sp>
    </p:spTree>
    <p:extLst>
      <p:ext uri="{BB962C8B-B14F-4D97-AF65-F5344CB8AC3E}">
        <p14:creationId xmlns:p14="http://schemas.microsoft.com/office/powerpoint/2010/main" val="662298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CE0E25-8672-CC9C-1F10-310A949B94C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39E2DC1-A4EE-CB21-C53F-3572518F93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D3A2425-97D1-0C57-4D42-A0CF07C582D0}"/>
              </a:ext>
            </a:extLst>
          </p:cNvPr>
          <p:cNvSpPr>
            <a:spLocks noGrp="1"/>
          </p:cNvSpPr>
          <p:nvPr>
            <p:ph type="dt" sz="half" idx="10"/>
          </p:nvPr>
        </p:nvSpPr>
        <p:spPr/>
        <p:txBody>
          <a:bodyPr/>
          <a:lstStyle/>
          <a:p>
            <a:fld id="{D3C6B2E1-F918-465F-8FE7-AC10BCB430C3}" type="datetimeFigureOut">
              <a:rPr kumimoji="1" lang="ja-JP" altLang="en-US" smtClean="0"/>
              <a:t>2024/10/26</a:t>
            </a:fld>
            <a:endParaRPr kumimoji="1" lang="ja-JP" altLang="en-US"/>
          </a:p>
        </p:txBody>
      </p:sp>
      <p:sp>
        <p:nvSpPr>
          <p:cNvPr id="5" name="フッター プレースホルダー 4">
            <a:extLst>
              <a:ext uri="{FF2B5EF4-FFF2-40B4-BE49-F238E27FC236}">
                <a16:creationId xmlns:a16="http://schemas.microsoft.com/office/drawing/2014/main" id="{574EB0ED-D2D4-CE0A-A353-62483CD2D44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E89F50E-26C0-F291-F6FC-2F72E3E39C0F}"/>
              </a:ext>
            </a:extLst>
          </p:cNvPr>
          <p:cNvSpPr>
            <a:spLocks noGrp="1"/>
          </p:cNvSpPr>
          <p:nvPr>
            <p:ph type="sldNum" sz="quarter" idx="12"/>
          </p:nvPr>
        </p:nvSpPr>
        <p:spPr/>
        <p:txBody>
          <a:bodyPr/>
          <a:lstStyle/>
          <a:p>
            <a:fld id="{6F76C1E4-9D97-4526-9505-D4CF43D2086E}" type="slidenum">
              <a:rPr kumimoji="1" lang="ja-JP" altLang="en-US" smtClean="0"/>
              <a:t>‹#›</a:t>
            </a:fld>
            <a:endParaRPr kumimoji="1" lang="ja-JP" altLang="en-US"/>
          </a:p>
        </p:txBody>
      </p:sp>
    </p:spTree>
    <p:extLst>
      <p:ext uri="{BB962C8B-B14F-4D97-AF65-F5344CB8AC3E}">
        <p14:creationId xmlns:p14="http://schemas.microsoft.com/office/powerpoint/2010/main" val="2585562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6D0B7D-288E-640F-7247-2BFEFEFBA37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65671BB-B3C6-437C-4A1D-ACAEEED762B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7B2AD4E-6833-52AC-9E87-780D9604511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1859A33-4A17-57BA-2CBA-3406A51840D4}"/>
              </a:ext>
            </a:extLst>
          </p:cNvPr>
          <p:cNvSpPr>
            <a:spLocks noGrp="1"/>
          </p:cNvSpPr>
          <p:nvPr>
            <p:ph type="dt" sz="half" idx="10"/>
          </p:nvPr>
        </p:nvSpPr>
        <p:spPr/>
        <p:txBody>
          <a:bodyPr/>
          <a:lstStyle/>
          <a:p>
            <a:fld id="{D3C6B2E1-F918-465F-8FE7-AC10BCB430C3}" type="datetimeFigureOut">
              <a:rPr kumimoji="1" lang="ja-JP" altLang="en-US" smtClean="0"/>
              <a:t>2024/10/26</a:t>
            </a:fld>
            <a:endParaRPr kumimoji="1" lang="ja-JP" altLang="en-US"/>
          </a:p>
        </p:txBody>
      </p:sp>
      <p:sp>
        <p:nvSpPr>
          <p:cNvPr id="6" name="フッター プレースホルダー 5">
            <a:extLst>
              <a:ext uri="{FF2B5EF4-FFF2-40B4-BE49-F238E27FC236}">
                <a16:creationId xmlns:a16="http://schemas.microsoft.com/office/drawing/2014/main" id="{0E1D6421-53A7-594D-A4ED-25314CF98E0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829287C-875F-2D40-C37C-9CAFA51031CB}"/>
              </a:ext>
            </a:extLst>
          </p:cNvPr>
          <p:cNvSpPr>
            <a:spLocks noGrp="1"/>
          </p:cNvSpPr>
          <p:nvPr>
            <p:ph type="sldNum" sz="quarter" idx="12"/>
          </p:nvPr>
        </p:nvSpPr>
        <p:spPr/>
        <p:txBody>
          <a:bodyPr/>
          <a:lstStyle/>
          <a:p>
            <a:fld id="{6F76C1E4-9D97-4526-9505-D4CF43D2086E}" type="slidenum">
              <a:rPr kumimoji="1" lang="ja-JP" altLang="en-US" smtClean="0"/>
              <a:t>‹#›</a:t>
            </a:fld>
            <a:endParaRPr kumimoji="1" lang="ja-JP" altLang="en-US"/>
          </a:p>
        </p:txBody>
      </p:sp>
    </p:spTree>
    <p:extLst>
      <p:ext uri="{BB962C8B-B14F-4D97-AF65-F5344CB8AC3E}">
        <p14:creationId xmlns:p14="http://schemas.microsoft.com/office/powerpoint/2010/main" val="1750507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4919DB-6287-3814-D7F0-B9D514CE7FD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D6B2560-7400-5D9D-262C-AB37B1B260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C01A74C-414F-2736-4477-E66C86EEC97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9586A9E-6F95-1D56-35D7-096945100C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72D55C8-4B4F-579A-5FA8-A02FC4E0FF8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385C19F-9F1C-CFC3-5CAD-F70C40C25ED6}"/>
              </a:ext>
            </a:extLst>
          </p:cNvPr>
          <p:cNvSpPr>
            <a:spLocks noGrp="1"/>
          </p:cNvSpPr>
          <p:nvPr>
            <p:ph type="dt" sz="half" idx="10"/>
          </p:nvPr>
        </p:nvSpPr>
        <p:spPr/>
        <p:txBody>
          <a:bodyPr/>
          <a:lstStyle/>
          <a:p>
            <a:fld id="{D3C6B2E1-F918-465F-8FE7-AC10BCB430C3}" type="datetimeFigureOut">
              <a:rPr kumimoji="1" lang="ja-JP" altLang="en-US" smtClean="0"/>
              <a:t>2024/10/26</a:t>
            </a:fld>
            <a:endParaRPr kumimoji="1" lang="ja-JP" altLang="en-US"/>
          </a:p>
        </p:txBody>
      </p:sp>
      <p:sp>
        <p:nvSpPr>
          <p:cNvPr id="8" name="フッター プレースホルダー 7">
            <a:extLst>
              <a:ext uri="{FF2B5EF4-FFF2-40B4-BE49-F238E27FC236}">
                <a16:creationId xmlns:a16="http://schemas.microsoft.com/office/drawing/2014/main" id="{47F51D9B-5B15-1F0B-90AA-DE99193271F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7B840FA-5C75-8B69-E234-A89A35BC04A3}"/>
              </a:ext>
            </a:extLst>
          </p:cNvPr>
          <p:cNvSpPr>
            <a:spLocks noGrp="1"/>
          </p:cNvSpPr>
          <p:nvPr>
            <p:ph type="sldNum" sz="quarter" idx="12"/>
          </p:nvPr>
        </p:nvSpPr>
        <p:spPr/>
        <p:txBody>
          <a:bodyPr/>
          <a:lstStyle/>
          <a:p>
            <a:fld id="{6F76C1E4-9D97-4526-9505-D4CF43D2086E}" type="slidenum">
              <a:rPr kumimoji="1" lang="ja-JP" altLang="en-US" smtClean="0"/>
              <a:t>‹#›</a:t>
            </a:fld>
            <a:endParaRPr kumimoji="1" lang="ja-JP" altLang="en-US"/>
          </a:p>
        </p:txBody>
      </p:sp>
    </p:spTree>
    <p:extLst>
      <p:ext uri="{BB962C8B-B14F-4D97-AF65-F5344CB8AC3E}">
        <p14:creationId xmlns:p14="http://schemas.microsoft.com/office/powerpoint/2010/main" val="2279543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61EF39-6BC6-B6E3-A5A1-84F90125F27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1F7BA54-7572-1CC2-DBD4-D2FC16B20C9E}"/>
              </a:ext>
            </a:extLst>
          </p:cNvPr>
          <p:cNvSpPr>
            <a:spLocks noGrp="1"/>
          </p:cNvSpPr>
          <p:nvPr>
            <p:ph type="dt" sz="half" idx="10"/>
          </p:nvPr>
        </p:nvSpPr>
        <p:spPr/>
        <p:txBody>
          <a:bodyPr/>
          <a:lstStyle/>
          <a:p>
            <a:fld id="{D3C6B2E1-F918-465F-8FE7-AC10BCB430C3}" type="datetimeFigureOut">
              <a:rPr kumimoji="1" lang="ja-JP" altLang="en-US" smtClean="0"/>
              <a:t>2024/10/26</a:t>
            </a:fld>
            <a:endParaRPr kumimoji="1" lang="ja-JP" altLang="en-US"/>
          </a:p>
        </p:txBody>
      </p:sp>
      <p:sp>
        <p:nvSpPr>
          <p:cNvPr id="4" name="フッター プレースホルダー 3">
            <a:extLst>
              <a:ext uri="{FF2B5EF4-FFF2-40B4-BE49-F238E27FC236}">
                <a16:creationId xmlns:a16="http://schemas.microsoft.com/office/drawing/2014/main" id="{0590A073-7D77-5A46-5419-C17BEEFE73F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0A035BB-BE23-4292-DF98-F67B987919D4}"/>
              </a:ext>
            </a:extLst>
          </p:cNvPr>
          <p:cNvSpPr>
            <a:spLocks noGrp="1"/>
          </p:cNvSpPr>
          <p:nvPr>
            <p:ph type="sldNum" sz="quarter" idx="12"/>
          </p:nvPr>
        </p:nvSpPr>
        <p:spPr/>
        <p:txBody>
          <a:bodyPr/>
          <a:lstStyle/>
          <a:p>
            <a:fld id="{6F76C1E4-9D97-4526-9505-D4CF43D2086E}" type="slidenum">
              <a:rPr kumimoji="1" lang="ja-JP" altLang="en-US" smtClean="0"/>
              <a:t>‹#›</a:t>
            </a:fld>
            <a:endParaRPr kumimoji="1" lang="ja-JP" altLang="en-US"/>
          </a:p>
        </p:txBody>
      </p:sp>
    </p:spTree>
    <p:extLst>
      <p:ext uri="{BB962C8B-B14F-4D97-AF65-F5344CB8AC3E}">
        <p14:creationId xmlns:p14="http://schemas.microsoft.com/office/powerpoint/2010/main" val="1860015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BAD5E99-BD30-86F4-FE53-13CAFCD27801}"/>
              </a:ext>
            </a:extLst>
          </p:cNvPr>
          <p:cNvSpPr>
            <a:spLocks noGrp="1"/>
          </p:cNvSpPr>
          <p:nvPr>
            <p:ph type="dt" sz="half" idx="10"/>
          </p:nvPr>
        </p:nvSpPr>
        <p:spPr/>
        <p:txBody>
          <a:bodyPr/>
          <a:lstStyle/>
          <a:p>
            <a:fld id="{D3C6B2E1-F918-465F-8FE7-AC10BCB430C3}" type="datetimeFigureOut">
              <a:rPr kumimoji="1" lang="ja-JP" altLang="en-US" smtClean="0"/>
              <a:t>2024/10/26</a:t>
            </a:fld>
            <a:endParaRPr kumimoji="1" lang="ja-JP" altLang="en-US"/>
          </a:p>
        </p:txBody>
      </p:sp>
      <p:sp>
        <p:nvSpPr>
          <p:cNvPr id="3" name="フッター プレースホルダー 2">
            <a:extLst>
              <a:ext uri="{FF2B5EF4-FFF2-40B4-BE49-F238E27FC236}">
                <a16:creationId xmlns:a16="http://schemas.microsoft.com/office/drawing/2014/main" id="{57D952A9-9524-81D7-61D7-220969D253A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8559682-DAAE-0A70-1945-B8A4F634A9E7}"/>
              </a:ext>
            </a:extLst>
          </p:cNvPr>
          <p:cNvSpPr>
            <a:spLocks noGrp="1"/>
          </p:cNvSpPr>
          <p:nvPr>
            <p:ph type="sldNum" sz="quarter" idx="12"/>
          </p:nvPr>
        </p:nvSpPr>
        <p:spPr/>
        <p:txBody>
          <a:bodyPr/>
          <a:lstStyle/>
          <a:p>
            <a:fld id="{6F76C1E4-9D97-4526-9505-D4CF43D2086E}" type="slidenum">
              <a:rPr kumimoji="1" lang="ja-JP" altLang="en-US" smtClean="0"/>
              <a:t>‹#›</a:t>
            </a:fld>
            <a:endParaRPr kumimoji="1" lang="ja-JP" altLang="en-US"/>
          </a:p>
        </p:txBody>
      </p:sp>
    </p:spTree>
    <p:extLst>
      <p:ext uri="{BB962C8B-B14F-4D97-AF65-F5344CB8AC3E}">
        <p14:creationId xmlns:p14="http://schemas.microsoft.com/office/powerpoint/2010/main" val="1092285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6F8CA-AA00-9C22-DEFE-4F5DAC11AC7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771D3D7-5D08-7D99-FF20-01A5723A97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5DBFFE6-5CC3-DCE2-C2D4-702B2A0C8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D43E3D4-40E7-6902-2EC9-35346B4D03AC}"/>
              </a:ext>
            </a:extLst>
          </p:cNvPr>
          <p:cNvSpPr>
            <a:spLocks noGrp="1"/>
          </p:cNvSpPr>
          <p:nvPr>
            <p:ph type="dt" sz="half" idx="10"/>
          </p:nvPr>
        </p:nvSpPr>
        <p:spPr/>
        <p:txBody>
          <a:bodyPr/>
          <a:lstStyle/>
          <a:p>
            <a:fld id="{D3C6B2E1-F918-465F-8FE7-AC10BCB430C3}" type="datetimeFigureOut">
              <a:rPr kumimoji="1" lang="ja-JP" altLang="en-US" smtClean="0"/>
              <a:t>2024/10/26</a:t>
            </a:fld>
            <a:endParaRPr kumimoji="1" lang="ja-JP" altLang="en-US"/>
          </a:p>
        </p:txBody>
      </p:sp>
      <p:sp>
        <p:nvSpPr>
          <p:cNvPr id="6" name="フッター プレースホルダー 5">
            <a:extLst>
              <a:ext uri="{FF2B5EF4-FFF2-40B4-BE49-F238E27FC236}">
                <a16:creationId xmlns:a16="http://schemas.microsoft.com/office/drawing/2014/main" id="{EC95FE41-9483-AC9F-7665-8396232CFB6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67DA8DF-1EB4-58BF-D8A0-C92E6D82A004}"/>
              </a:ext>
            </a:extLst>
          </p:cNvPr>
          <p:cNvSpPr>
            <a:spLocks noGrp="1"/>
          </p:cNvSpPr>
          <p:nvPr>
            <p:ph type="sldNum" sz="quarter" idx="12"/>
          </p:nvPr>
        </p:nvSpPr>
        <p:spPr/>
        <p:txBody>
          <a:bodyPr/>
          <a:lstStyle/>
          <a:p>
            <a:fld id="{6F76C1E4-9D97-4526-9505-D4CF43D2086E}" type="slidenum">
              <a:rPr kumimoji="1" lang="ja-JP" altLang="en-US" smtClean="0"/>
              <a:t>‹#›</a:t>
            </a:fld>
            <a:endParaRPr kumimoji="1" lang="ja-JP" altLang="en-US"/>
          </a:p>
        </p:txBody>
      </p:sp>
    </p:spTree>
    <p:extLst>
      <p:ext uri="{BB962C8B-B14F-4D97-AF65-F5344CB8AC3E}">
        <p14:creationId xmlns:p14="http://schemas.microsoft.com/office/powerpoint/2010/main" val="36763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17DED5-7FD0-11BB-6B8C-B21D9C8B1C8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52346C9-D968-0BF6-4BD5-ECE2D68612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CD8FAA0-9572-3CE4-9508-6E54185CA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635A61F-C872-5DC4-4300-8DFE3990DB84}"/>
              </a:ext>
            </a:extLst>
          </p:cNvPr>
          <p:cNvSpPr>
            <a:spLocks noGrp="1"/>
          </p:cNvSpPr>
          <p:nvPr>
            <p:ph type="dt" sz="half" idx="10"/>
          </p:nvPr>
        </p:nvSpPr>
        <p:spPr/>
        <p:txBody>
          <a:bodyPr/>
          <a:lstStyle/>
          <a:p>
            <a:fld id="{D3C6B2E1-F918-465F-8FE7-AC10BCB430C3}" type="datetimeFigureOut">
              <a:rPr kumimoji="1" lang="ja-JP" altLang="en-US" smtClean="0"/>
              <a:t>2024/10/26</a:t>
            </a:fld>
            <a:endParaRPr kumimoji="1" lang="ja-JP" altLang="en-US"/>
          </a:p>
        </p:txBody>
      </p:sp>
      <p:sp>
        <p:nvSpPr>
          <p:cNvPr id="6" name="フッター プレースホルダー 5">
            <a:extLst>
              <a:ext uri="{FF2B5EF4-FFF2-40B4-BE49-F238E27FC236}">
                <a16:creationId xmlns:a16="http://schemas.microsoft.com/office/drawing/2014/main" id="{E73613F3-0906-7C61-99B8-D0C14854505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06AF070-1809-573B-FC93-50457564D8CF}"/>
              </a:ext>
            </a:extLst>
          </p:cNvPr>
          <p:cNvSpPr>
            <a:spLocks noGrp="1"/>
          </p:cNvSpPr>
          <p:nvPr>
            <p:ph type="sldNum" sz="quarter" idx="12"/>
          </p:nvPr>
        </p:nvSpPr>
        <p:spPr/>
        <p:txBody>
          <a:bodyPr/>
          <a:lstStyle/>
          <a:p>
            <a:fld id="{6F76C1E4-9D97-4526-9505-D4CF43D2086E}" type="slidenum">
              <a:rPr kumimoji="1" lang="ja-JP" altLang="en-US" smtClean="0"/>
              <a:t>‹#›</a:t>
            </a:fld>
            <a:endParaRPr kumimoji="1" lang="ja-JP" altLang="en-US"/>
          </a:p>
        </p:txBody>
      </p:sp>
    </p:spTree>
    <p:extLst>
      <p:ext uri="{BB962C8B-B14F-4D97-AF65-F5344CB8AC3E}">
        <p14:creationId xmlns:p14="http://schemas.microsoft.com/office/powerpoint/2010/main" val="2083106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7F38211-308F-F419-A600-1ECACB0F48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973A504-802B-03DA-8CE1-D383A4DFB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DE52385-299C-2776-C62F-7EA71845E8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6B2E1-F918-465F-8FE7-AC10BCB430C3}" type="datetimeFigureOut">
              <a:rPr kumimoji="1" lang="ja-JP" altLang="en-US" smtClean="0"/>
              <a:t>2024/10/26</a:t>
            </a:fld>
            <a:endParaRPr kumimoji="1" lang="ja-JP" altLang="en-US"/>
          </a:p>
        </p:txBody>
      </p:sp>
      <p:sp>
        <p:nvSpPr>
          <p:cNvPr id="5" name="フッター プレースホルダー 4">
            <a:extLst>
              <a:ext uri="{FF2B5EF4-FFF2-40B4-BE49-F238E27FC236}">
                <a16:creationId xmlns:a16="http://schemas.microsoft.com/office/drawing/2014/main" id="{D78626D5-8250-0159-F5CF-231B88FDE1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3791CA28-7E9F-670F-1DEE-22369A1209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6C1E4-9D97-4526-9505-D4CF43D2086E}" type="slidenum">
              <a:rPr kumimoji="1" lang="ja-JP" altLang="en-US" smtClean="0"/>
              <a:t>‹#›</a:t>
            </a:fld>
            <a:endParaRPr kumimoji="1" lang="ja-JP" altLang="en-US"/>
          </a:p>
        </p:txBody>
      </p:sp>
    </p:spTree>
    <p:extLst>
      <p:ext uri="{BB962C8B-B14F-4D97-AF65-F5344CB8AC3E}">
        <p14:creationId xmlns:p14="http://schemas.microsoft.com/office/powerpoint/2010/main" val="2578167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1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10" Type="http://schemas.openxmlformats.org/officeDocument/2006/relationships/image" Target="../media/image68.jpg"/><Relationship Id="rId4" Type="http://schemas.openxmlformats.org/officeDocument/2006/relationships/image" Target="../media/image62.jpg"/><Relationship Id="rId9" Type="http://schemas.openxmlformats.org/officeDocument/2006/relationships/image" Target="../media/image67.jpg"/></Relationships>
</file>

<file path=ppt/slides/_rels/slide1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jp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024F37-7B6B-1576-721C-EDC787F2F64B}"/>
              </a:ext>
            </a:extLst>
          </p:cNvPr>
          <p:cNvSpPr>
            <a:spLocks noGrp="1"/>
          </p:cNvSpPr>
          <p:nvPr>
            <p:ph type="title"/>
          </p:nvPr>
        </p:nvSpPr>
        <p:spPr>
          <a:xfrm>
            <a:off x="169101" y="1"/>
            <a:ext cx="11874674" cy="951977"/>
          </a:xfrm>
        </p:spPr>
        <p:txBody>
          <a:bodyPr>
            <a:normAutofit fontScale="90000"/>
          </a:bodyPr>
          <a:lstStyle/>
          <a:p>
            <a:pPr>
              <a:lnSpc>
                <a:spcPct val="150000"/>
              </a:lnSpc>
            </a:pPr>
            <a:r>
              <a:rPr kumimoji="1" lang="ja-JP" altLang="en-US" sz="2800" b="1" dirty="0">
                <a:solidFill>
                  <a:schemeClr val="accent1">
                    <a:lumMod val="75000"/>
                  </a:schemeClr>
                </a:solidFill>
              </a:rPr>
              <a:t>肝付町不登校児童生徒支援室 きらっと のご紹介　　　　　</a:t>
            </a:r>
            <a:br>
              <a:rPr lang="en-US" altLang="ja-JP" sz="2800" dirty="0"/>
            </a:br>
            <a:r>
              <a:rPr lang="ja-JP" altLang="en-US" sz="2800" dirty="0"/>
              <a:t>　　　　　　　　　　　　　　　　　　　　</a:t>
            </a:r>
            <a:r>
              <a:rPr kumimoji="1" lang="ja-JP" altLang="en-US" sz="1800" dirty="0"/>
              <a:t>受託事業所：一般社団法人パーソナルサービス支援機構</a:t>
            </a:r>
          </a:p>
        </p:txBody>
      </p:sp>
      <p:sp>
        <p:nvSpPr>
          <p:cNvPr id="3" name="コンテンツ プレースホルダー 2">
            <a:extLst>
              <a:ext uri="{FF2B5EF4-FFF2-40B4-BE49-F238E27FC236}">
                <a16:creationId xmlns:a16="http://schemas.microsoft.com/office/drawing/2014/main" id="{8CE815F0-FEF9-22B7-7650-9DBDFFB48F9A}"/>
              </a:ext>
            </a:extLst>
          </p:cNvPr>
          <p:cNvSpPr>
            <a:spLocks noGrp="1"/>
          </p:cNvSpPr>
          <p:nvPr>
            <p:ph idx="1"/>
          </p:nvPr>
        </p:nvSpPr>
        <p:spPr>
          <a:xfrm>
            <a:off x="148225" y="1127343"/>
            <a:ext cx="12002022" cy="5730656"/>
          </a:xfrm>
        </p:spPr>
        <p:txBody>
          <a:bodyPr>
            <a:normAutofit/>
          </a:bodyPr>
          <a:lstStyle/>
          <a:p>
            <a:pPr marL="0" indent="0">
              <a:buNone/>
            </a:pPr>
            <a:r>
              <a:rPr kumimoji="1" lang="ja-JP" altLang="en-US" sz="2400" dirty="0">
                <a:solidFill>
                  <a:schemeClr val="accent6">
                    <a:lumMod val="75000"/>
                  </a:schemeClr>
                </a:solidFill>
              </a:rPr>
              <a:t>鹿児島県内初</a:t>
            </a:r>
            <a:r>
              <a:rPr kumimoji="1" lang="ja-JP" altLang="en-US" b="1" dirty="0">
                <a:solidFill>
                  <a:schemeClr val="accent6">
                    <a:lumMod val="75000"/>
                  </a:schemeClr>
                </a:solidFill>
              </a:rPr>
              <a:t>「公設民営型」教育支援センター</a:t>
            </a:r>
            <a:r>
              <a:rPr kumimoji="1" lang="ja-JP" altLang="en-US" sz="1600" dirty="0">
                <a:solidFill>
                  <a:schemeClr val="accent6">
                    <a:lumMod val="75000"/>
                  </a:schemeClr>
                </a:solidFill>
              </a:rPr>
              <a:t>（開設：</a:t>
            </a:r>
            <a:r>
              <a:rPr kumimoji="1" lang="en-US" altLang="ja-JP" sz="1600" dirty="0">
                <a:solidFill>
                  <a:schemeClr val="accent6">
                    <a:lumMod val="75000"/>
                  </a:schemeClr>
                </a:solidFill>
              </a:rPr>
              <a:t>2023</a:t>
            </a:r>
            <a:r>
              <a:rPr kumimoji="1" lang="ja-JP" altLang="en-US" sz="1600" dirty="0">
                <a:solidFill>
                  <a:schemeClr val="accent6">
                    <a:lumMod val="75000"/>
                  </a:schemeClr>
                </a:solidFill>
              </a:rPr>
              <a:t>年度～、</a:t>
            </a:r>
            <a:r>
              <a:rPr kumimoji="1" lang="en-US" altLang="ja-JP" sz="1600" dirty="0">
                <a:solidFill>
                  <a:schemeClr val="accent6">
                    <a:lumMod val="75000"/>
                  </a:schemeClr>
                </a:solidFill>
              </a:rPr>
              <a:t>2024</a:t>
            </a:r>
            <a:r>
              <a:rPr kumimoji="1" lang="ja-JP" altLang="en-US" sz="1600" dirty="0">
                <a:solidFill>
                  <a:schemeClr val="accent6">
                    <a:lumMod val="75000"/>
                  </a:schemeClr>
                </a:solidFill>
              </a:rPr>
              <a:t>年度委託費</a:t>
            </a:r>
            <a:r>
              <a:rPr kumimoji="1" lang="en-US" altLang="ja-JP" sz="1600" dirty="0">
                <a:solidFill>
                  <a:schemeClr val="accent6">
                    <a:lumMod val="75000"/>
                  </a:schemeClr>
                </a:solidFill>
              </a:rPr>
              <a:t>300</a:t>
            </a:r>
            <a:r>
              <a:rPr kumimoji="1" lang="ja-JP" altLang="en-US" sz="1600" dirty="0">
                <a:solidFill>
                  <a:schemeClr val="accent6">
                    <a:lumMod val="75000"/>
                  </a:schemeClr>
                </a:solidFill>
              </a:rPr>
              <a:t>万円）</a:t>
            </a:r>
            <a:endParaRPr kumimoji="1" lang="en-US" altLang="ja-JP" sz="1600" dirty="0">
              <a:solidFill>
                <a:schemeClr val="accent6">
                  <a:lumMod val="75000"/>
                </a:schemeClr>
              </a:solidFill>
            </a:endParaRPr>
          </a:p>
          <a:p>
            <a:pPr marL="0" indent="0">
              <a:buNone/>
            </a:pPr>
            <a:r>
              <a:rPr kumimoji="1" lang="ja-JP" altLang="en-US" sz="2400" dirty="0"/>
              <a:t>　場所：肝付町勤労青少年ホーム２</a:t>
            </a:r>
            <a:r>
              <a:rPr kumimoji="1" lang="en-US" altLang="ja-JP" sz="2400" dirty="0"/>
              <a:t>F</a:t>
            </a:r>
          </a:p>
          <a:p>
            <a:pPr marL="0" indent="0">
              <a:buNone/>
            </a:pPr>
            <a:r>
              <a:rPr kumimoji="1" lang="ja-JP" altLang="en-US" sz="2400" b="1" dirty="0">
                <a:solidFill>
                  <a:srgbClr val="00B0F0"/>
                </a:solidFill>
              </a:rPr>
              <a:t>きらっとが提供するサービス・支援</a:t>
            </a:r>
          </a:p>
          <a:p>
            <a:pPr marL="0" indent="0">
              <a:buNone/>
            </a:pPr>
            <a:r>
              <a:rPr kumimoji="1" lang="ja-JP" altLang="en-US" sz="2400" dirty="0"/>
              <a:t>・居場所の提供や親子のメンタルケア</a:t>
            </a:r>
          </a:p>
          <a:p>
            <a:pPr marL="0" indent="0">
              <a:buNone/>
            </a:pPr>
            <a:r>
              <a:rPr kumimoji="1" lang="ja-JP" altLang="en-US" sz="2400" dirty="0"/>
              <a:t>・学校学習のサポート</a:t>
            </a:r>
          </a:p>
          <a:p>
            <a:pPr marL="0" indent="0">
              <a:buNone/>
            </a:pPr>
            <a:r>
              <a:rPr kumimoji="1" lang="ja-JP" altLang="en-US" sz="2400" dirty="0"/>
              <a:t>・英会話やプログラミング学習</a:t>
            </a:r>
          </a:p>
          <a:p>
            <a:pPr marL="0" indent="0">
              <a:buNone/>
            </a:pPr>
            <a:r>
              <a:rPr kumimoji="1" lang="ja-JP" altLang="en-US" sz="2400" dirty="0">
                <a:solidFill>
                  <a:srgbClr val="0070C0"/>
                </a:solidFill>
              </a:rPr>
              <a:t>・体験活動やイベント企画（いちご狩り、ボランティア、地域交流、誕生日会など）</a:t>
            </a:r>
          </a:p>
          <a:p>
            <a:pPr marL="0" indent="0">
              <a:buNone/>
            </a:pPr>
            <a:r>
              <a:rPr kumimoji="1" lang="ja-JP" altLang="en-US" sz="2400" dirty="0">
                <a:solidFill>
                  <a:srgbClr val="0070C0"/>
                </a:solidFill>
              </a:rPr>
              <a:t>・自宅への送迎 </a:t>
            </a:r>
          </a:p>
          <a:p>
            <a:pPr marL="0" indent="0">
              <a:buNone/>
            </a:pPr>
            <a:r>
              <a:rPr kumimoji="1" lang="ja-JP" altLang="en-US" sz="2400" dirty="0">
                <a:solidFill>
                  <a:srgbClr val="0070C0"/>
                </a:solidFill>
              </a:rPr>
              <a:t>・昼食やおやつの提供 （曜日による）</a:t>
            </a:r>
            <a:endParaRPr kumimoji="1" lang="en-US" altLang="ja-JP" sz="2400" dirty="0">
              <a:solidFill>
                <a:srgbClr val="0070C0"/>
              </a:solidFill>
            </a:endParaRPr>
          </a:p>
          <a:p>
            <a:pPr marL="0" indent="0">
              <a:buNone/>
            </a:pPr>
            <a:r>
              <a:rPr lang="ja-JP" altLang="en-US" sz="2400" dirty="0">
                <a:solidFill>
                  <a:srgbClr val="0070C0"/>
                </a:solidFill>
              </a:rPr>
              <a:t>・アウトリーチによる外出援助</a:t>
            </a:r>
            <a:endParaRPr lang="en-US" altLang="ja-JP" sz="2400" dirty="0">
              <a:solidFill>
                <a:srgbClr val="0070C0"/>
              </a:solidFill>
            </a:endParaRPr>
          </a:p>
          <a:p>
            <a:pPr marL="0" indent="0">
              <a:buNone/>
            </a:pPr>
            <a:r>
              <a:rPr kumimoji="1" lang="ja-JP" altLang="en-US" sz="2400" dirty="0">
                <a:solidFill>
                  <a:srgbClr val="0070C0"/>
                </a:solidFill>
              </a:rPr>
              <a:t>・家族支援（親の会の開催）</a:t>
            </a:r>
            <a:endParaRPr kumimoji="1" lang="en-US" altLang="ja-JP" sz="2400" dirty="0">
              <a:solidFill>
                <a:srgbClr val="0070C0"/>
              </a:solidFill>
            </a:endParaRPr>
          </a:p>
          <a:p>
            <a:pPr marL="0" indent="0">
              <a:buNone/>
            </a:pPr>
            <a:r>
              <a:rPr lang="ja-JP" altLang="en-US" sz="2400" dirty="0">
                <a:solidFill>
                  <a:srgbClr val="0070C0"/>
                </a:solidFill>
              </a:rPr>
              <a:t>・</a:t>
            </a:r>
            <a:r>
              <a:rPr kumimoji="1" lang="ja-JP" altLang="en-US" sz="2400" dirty="0">
                <a:solidFill>
                  <a:srgbClr val="0070C0"/>
                </a:solidFill>
              </a:rPr>
              <a:t>万が一のため傷害保険に加入（費用負担なし）</a:t>
            </a:r>
          </a:p>
        </p:txBody>
      </p:sp>
      <p:pic>
        <p:nvPicPr>
          <p:cNvPr id="4" name="図 3">
            <a:extLst>
              <a:ext uri="{FF2B5EF4-FFF2-40B4-BE49-F238E27FC236}">
                <a16:creationId xmlns:a16="http://schemas.microsoft.com/office/drawing/2014/main" id="{6318A852-A1EF-966F-0EE3-6A8AC6E67063}"/>
              </a:ext>
            </a:extLst>
          </p:cNvPr>
          <p:cNvPicPr>
            <a:picLocks noChangeAspect="1"/>
          </p:cNvPicPr>
          <p:nvPr/>
        </p:nvPicPr>
        <p:blipFill>
          <a:blip r:embed="rId2"/>
          <a:stretch>
            <a:fillRect/>
          </a:stretch>
        </p:blipFill>
        <p:spPr>
          <a:xfrm>
            <a:off x="6187857" y="1716065"/>
            <a:ext cx="2742381" cy="2053817"/>
          </a:xfrm>
          <a:prstGeom prst="rect">
            <a:avLst/>
          </a:prstGeom>
        </p:spPr>
      </p:pic>
      <p:sp>
        <p:nvSpPr>
          <p:cNvPr id="5" name="吹き出し: 円形 4">
            <a:extLst>
              <a:ext uri="{FF2B5EF4-FFF2-40B4-BE49-F238E27FC236}">
                <a16:creationId xmlns:a16="http://schemas.microsoft.com/office/drawing/2014/main" id="{A54427E0-63C3-91AC-C0BE-823A93725604}"/>
              </a:ext>
            </a:extLst>
          </p:cNvPr>
          <p:cNvSpPr/>
          <p:nvPr/>
        </p:nvSpPr>
        <p:spPr>
          <a:xfrm>
            <a:off x="6751529" y="4371585"/>
            <a:ext cx="5292246" cy="2354892"/>
          </a:xfrm>
          <a:prstGeom prst="wedgeEllipseCallout">
            <a:avLst>
              <a:gd name="adj1" fmla="val -52673"/>
              <a:gd name="adj2" fmla="val -3962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kumimoji="1" lang="ja-JP" altLang="en-US" sz="2000" b="1" dirty="0">
                <a:solidFill>
                  <a:schemeClr val="tx1"/>
                </a:solidFill>
              </a:rPr>
              <a:t>民間ならでは！</a:t>
            </a:r>
            <a:endParaRPr kumimoji="1" lang="en-US" altLang="ja-JP" sz="2000" b="1" dirty="0">
              <a:solidFill>
                <a:schemeClr val="tx1"/>
              </a:solidFill>
            </a:endParaRPr>
          </a:p>
          <a:p>
            <a:pPr algn="ctr">
              <a:lnSpc>
                <a:spcPct val="150000"/>
              </a:lnSpc>
            </a:pPr>
            <a:r>
              <a:rPr kumimoji="1" lang="ja-JP" altLang="en-US" sz="2000" b="1" dirty="0">
                <a:solidFill>
                  <a:schemeClr val="accent1">
                    <a:lumMod val="75000"/>
                  </a:schemeClr>
                </a:solidFill>
              </a:rPr>
              <a:t>青文字のサービス・支援は</a:t>
            </a:r>
            <a:endParaRPr kumimoji="1" lang="en-US" altLang="ja-JP" sz="2000" b="1" dirty="0">
              <a:solidFill>
                <a:schemeClr val="accent1">
                  <a:lumMod val="75000"/>
                </a:schemeClr>
              </a:solidFill>
            </a:endParaRPr>
          </a:p>
          <a:p>
            <a:pPr algn="ctr">
              <a:lnSpc>
                <a:spcPct val="150000"/>
              </a:lnSpc>
            </a:pPr>
            <a:r>
              <a:rPr lang="ja-JP" altLang="en-US" sz="2000" b="1" dirty="0">
                <a:solidFill>
                  <a:schemeClr val="accent1">
                    <a:lumMod val="75000"/>
                  </a:schemeClr>
                </a:solidFill>
              </a:rPr>
              <a:t>一般的な教育支援センターでは対応していない</a:t>
            </a:r>
            <a:endParaRPr kumimoji="1" lang="ja-JP" altLang="en-US" sz="2000" b="1" dirty="0">
              <a:solidFill>
                <a:schemeClr val="accent1">
                  <a:lumMod val="75000"/>
                </a:schemeClr>
              </a:solidFill>
            </a:endParaRPr>
          </a:p>
        </p:txBody>
      </p:sp>
    </p:spTree>
    <p:extLst>
      <p:ext uri="{BB962C8B-B14F-4D97-AF65-F5344CB8AC3E}">
        <p14:creationId xmlns:p14="http://schemas.microsoft.com/office/powerpoint/2010/main" val="676389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41C5CE9-DFA3-A665-272B-233324CA376C}"/>
              </a:ext>
            </a:extLst>
          </p:cNvPr>
          <p:cNvSpPr>
            <a:spLocks noGrp="1"/>
          </p:cNvSpPr>
          <p:nvPr>
            <p:ph idx="1"/>
          </p:nvPr>
        </p:nvSpPr>
        <p:spPr>
          <a:xfrm>
            <a:off x="0" y="0"/>
            <a:ext cx="11887200" cy="770021"/>
          </a:xfrm>
        </p:spPr>
        <p:txBody>
          <a:bodyPr>
            <a:normAutofit/>
          </a:bodyPr>
          <a:lstStyle/>
          <a:p>
            <a:pPr marL="0" indent="0">
              <a:buNone/>
            </a:pPr>
            <a:r>
              <a:rPr kumimoji="1" lang="ja-JP" altLang="en-US" dirty="0"/>
              <a:t>大隅半島ノウフクコンソーシアムとのつながりでお手伝い（農福連携）</a:t>
            </a:r>
          </a:p>
        </p:txBody>
      </p:sp>
      <p:pic>
        <p:nvPicPr>
          <p:cNvPr id="9" name="図 8">
            <a:extLst>
              <a:ext uri="{FF2B5EF4-FFF2-40B4-BE49-F238E27FC236}">
                <a16:creationId xmlns:a16="http://schemas.microsoft.com/office/drawing/2014/main" id="{D22F5FB4-26CD-403E-D6B1-98FE452A0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881" y="935736"/>
            <a:ext cx="2160488" cy="2880000"/>
          </a:xfrm>
          <a:prstGeom prst="rect">
            <a:avLst/>
          </a:prstGeom>
        </p:spPr>
      </p:pic>
      <p:pic>
        <p:nvPicPr>
          <p:cNvPr id="2062" name="Picture 14" descr="3人、フルーツの画像のようです">
            <a:extLst>
              <a:ext uri="{FF2B5EF4-FFF2-40B4-BE49-F238E27FC236}">
                <a16:creationId xmlns:a16="http://schemas.microsoft.com/office/drawing/2014/main" id="{963E7701-4E27-5040-639D-C9642FBCE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939614"/>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1人の画像のようです">
            <a:extLst>
              <a:ext uri="{FF2B5EF4-FFF2-40B4-BE49-F238E27FC236}">
                <a16:creationId xmlns:a16="http://schemas.microsoft.com/office/drawing/2014/main" id="{E894E37F-576F-B9B6-3030-B0FFECD256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000" y="3939842"/>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2人の画像のようです">
            <a:extLst>
              <a:ext uri="{FF2B5EF4-FFF2-40B4-BE49-F238E27FC236}">
                <a16:creationId xmlns:a16="http://schemas.microsoft.com/office/drawing/2014/main" id="{8BC1CDDE-B2F1-0AEE-CFE3-2C4045E0A8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9919" y="3939842"/>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6人の画像のようです">
            <a:extLst>
              <a:ext uri="{FF2B5EF4-FFF2-40B4-BE49-F238E27FC236}">
                <a16:creationId xmlns:a16="http://schemas.microsoft.com/office/drawing/2014/main" id="{2B98F138-8606-1CD4-11FA-66E6CADEF4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725" y="932064"/>
            <a:ext cx="288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2" name="コンテンツ プレースホルダー 2">
            <a:extLst>
              <a:ext uri="{FF2B5EF4-FFF2-40B4-BE49-F238E27FC236}">
                <a16:creationId xmlns:a16="http://schemas.microsoft.com/office/drawing/2014/main" id="{B5B17525-EB0E-00D3-B7F5-5B5EF9105D19}"/>
              </a:ext>
            </a:extLst>
          </p:cNvPr>
          <p:cNvSpPr txBox="1">
            <a:spLocks/>
          </p:cNvSpPr>
          <p:nvPr/>
        </p:nvSpPr>
        <p:spPr>
          <a:xfrm>
            <a:off x="1015725" y="4202736"/>
            <a:ext cx="3396356" cy="1524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ご褒美はぶどう🍇</a:t>
            </a:r>
            <a:endParaRPr lang="en-US" altLang="ja-JP" dirty="0"/>
          </a:p>
          <a:p>
            <a:pPr marL="0" indent="0">
              <a:buFont typeface="Arial" panose="020B0604020202020204" pitchFamily="34" charset="0"/>
              <a:buNone/>
            </a:pPr>
            <a:r>
              <a:rPr lang="ja-JP" altLang="en-US" dirty="0"/>
              <a:t>親御さんには🍷</a:t>
            </a:r>
          </a:p>
        </p:txBody>
      </p:sp>
    </p:spTree>
    <p:extLst>
      <p:ext uri="{BB962C8B-B14F-4D97-AF65-F5344CB8AC3E}">
        <p14:creationId xmlns:p14="http://schemas.microsoft.com/office/powerpoint/2010/main" val="313288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09627559-9DFD-8C79-A52E-B80F728CB136}"/>
              </a:ext>
            </a:extLst>
          </p:cNvPr>
          <p:cNvGraphicFramePr>
            <a:graphicFrameLocks noGrp="1"/>
          </p:cNvGraphicFramePr>
          <p:nvPr>
            <p:extLst>
              <p:ext uri="{D42A27DB-BD31-4B8C-83A1-F6EECF244321}">
                <p14:modId xmlns:p14="http://schemas.microsoft.com/office/powerpoint/2010/main" val="2282806754"/>
              </p:ext>
            </p:extLst>
          </p:nvPr>
        </p:nvGraphicFramePr>
        <p:xfrm>
          <a:off x="1302706" y="288098"/>
          <a:ext cx="8505174" cy="3569922"/>
        </p:xfrm>
        <a:graphic>
          <a:graphicData uri="http://schemas.openxmlformats.org/drawingml/2006/table">
            <a:tbl>
              <a:tblPr firstRow="1" firstCol="1" bandRow="1"/>
              <a:tblGrid>
                <a:gridCol w="1422024">
                  <a:extLst>
                    <a:ext uri="{9D8B030D-6E8A-4147-A177-3AD203B41FA5}">
                      <a16:colId xmlns:a16="http://schemas.microsoft.com/office/drawing/2014/main" val="2777004338"/>
                    </a:ext>
                  </a:extLst>
                </a:gridCol>
                <a:gridCol w="1416030">
                  <a:extLst>
                    <a:ext uri="{9D8B030D-6E8A-4147-A177-3AD203B41FA5}">
                      <a16:colId xmlns:a16="http://schemas.microsoft.com/office/drawing/2014/main" val="1544622074"/>
                    </a:ext>
                  </a:extLst>
                </a:gridCol>
                <a:gridCol w="1417030">
                  <a:extLst>
                    <a:ext uri="{9D8B030D-6E8A-4147-A177-3AD203B41FA5}">
                      <a16:colId xmlns:a16="http://schemas.microsoft.com/office/drawing/2014/main" val="238396486"/>
                    </a:ext>
                  </a:extLst>
                </a:gridCol>
                <a:gridCol w="1416030">
                  <a:extLst>
                    <a:ext uri="{9D8B030D-6E8A-4147-A177-3AD203B41FA5}">
                      <a16:colId xmlns:a16="http://schemas.microsoft.com/office/drawing/2014/main" val="2080263271"/>
                    </a:ext>
                  </a:extLst>
                </a:gridCol>
                <a:gridCol w="1417030">
                  <a:extLst>
                    <a:ext uri="{9D8B030D-6E8A-4147-A177-3AD203B41FA5}">
                      <a16:colId xmlns:a16="http://schemas.microsoft.com/office/drawing/2014/main" val="1715524347"/>
                    </a:ext>
                  </a:extLst>
                </a:gridCol>
                <a:gridCol w="1417030">
                  <a:extLst>
                    <a:ext uri="{9D8B030D-6E8A-4147-A177-3AD203B41FA5}">
                      <a16:colId xmlns:a16="http://schemas.microsoft.com/office/drawing/2014/main" val="3490127232"/>
                    </a:ext>
                  </a:extLst>
                </a:gridCol>
              </a:tblGrid>
              <a:tr h="396658">
                <a:tc gridSpan="4">
                  <a:txBody>
                    <a:bodyPr/>
                    <a:lstStyle/>
                    <a:p>
                      <a:pPr algn="l"/>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令和</a:t>
                      </a: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年度利用登録者の令和</a:t>
                      </a: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6</a:t>
                      </a:r>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年度開始時点の状況</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r"/>
                      <a:r>
                        <a:rPr lang="ja-JP" sz="1600" kern="100">
                          <a:effectLst/>
                          <a:latin typeface="游明朝" panose="02020400000000000000" pitchFamily="18" charset="-128"/>
                          <a:ea typeface="游明朝" panose="02020400000000000000" pitchFamily="18" charset="-128"/>
                          <a:cs typeface="Times New Roman" panose="02020603050405020304" pitchFamily="18" charset="0"/>
                        </a:rPr>
                        <a:t>（単位：名）＊実数</a:t>
                      </a: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194637586"/>
                  </a:ext>
                </a:extLst>
              </a:tr>
              <a:tr h="396658">
                <a:tc>
                  <a:txBody>
                    <a:bodyPr/>
                    <a:lstStyle/>
                    <a:p>
                      <a:pPr algn="just"/>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利用登録者</a:t>
                      </a: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ja-JP" sz="1600" kern="100">
                          <a:effectLst/>
                          <a:latin typeface="游明朝" panose="02020400000000000000" pitchFamily="18" charset="-128"/>
                          <a:ea typeface="游明朝" panose="02020400000000000000" pitchFamily="18" charset="-128"/>
                          <a:cs typeface="Times New Roman" panose="02020603050405020304" pitchFamily="18" charset="0"/>
                        </a:rPr>
                        <a:t>復　学</a:t>
                      </a: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ja-JP" sz="1600" kern="100">
                          <a:effectLst/>
                          <a:latin typeface="游明朝" panose="02020400000000000000" pitchFamily="18" charset="-128"/>
                          <a:ea typeface="游明朝" panose="02020400000000000000" pitchFamily="18" charset="-128"/>
                          <a:cs typeface="Times New Roman" panose="02020603050405020304" pitchFamily="18" charset="0"/>
                        </a:rPr>
                        <a:t>復学率</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ja-JP" altLang="en-US" sz="1600" kern="100" dirty="0">
                          <a:effectLst/>
                          <a:latin typeface="游明朝" panose="02020400000000000000" pitchFamily="18" charset="-128"/>
                          <a:ea typeface="游明朝" panose="02020400000000000000" pitchFamily="18" charset="-128"/>
                          <a:cs typeface="Times New Roman" panose="02020603050405020304" pitchFamily="18" charset="0"/>
                        </a:rPr>
                        <a:t>利用中</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ja-JP" sz="1600" kern="100">
                          <a:effectLst/>
                          <a:latin typeface="游明朝" panose="02020400000000000000" pitchFamily="18" charset="-128"/>
                          <a:ea typeface="游明朝" panose="02020400000000000000" pitchFamily="18" charset="-128"/>
                          <a:cs typeface="Times New Roman" panose="02020603050405020304" pitchFamily="18" charset="0"/>
                        </a:rPr>
                        <a:t>訪問対応中</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56000267"/>
                  </a:ext>
                </a:extLst>
              </a:tr>
              <a:tr h="396658">
                <a:tc>
                  <a:txBody>
                    <a:bodyPr/>
                    <a:lstStyle/>
                    <a:p>
                      <a:pPr algn="ctr"/>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小学生</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2</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a:effectLst/>
                          <a:latin typeface="游明朝" panose="02020400000000000000" pitchFamily="18" charset="-128"/>
                          <a:ea typeface="游明朝" panose="02020400000000000000" pitchFamily="18" charset="-128"/>
                          <a:cs typeface="Times New Roman" panose="02020603050405020304" pitchFamily="18" charset="0"/>
                        </a:rPr>
                        <a:t>2</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a:effectLst/>
                          <a:latin typeface="游明朝" panose="02020400000000000000" pitchFamily="18" charset="-128"/>
                          <a:ea typeface="游明朝" panose="02020400000000000000" pitchFamily="18" charset="-128"/>
                          <a:cs typeface="Times New Roman" panose="02020603050405020304" pitchFamily="18" charset="0"/>
                        </a:rPr>
                        <a:t>100.0</a:t>
                      </a:r>
                      <a:r>
                        <a:rPr lang="ja-JP" sz="1600" kern="100">
                          <a:effectLst/>
                          <a:latin typeface="游明朝" panose="02020400000000000000" pitchFamily="18" charset="-128"/>
                          <a:ea typeface="游明朝" panose="02020400000000000000" pitchFamily="18" charset="-128"/>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83786494"/>
                  </a:ext>
                </a:extLst>
              </a:tr>
              <a:tr h="396658">
                <a:tc>
                  <a:txBody>
                    <a:bodyPr/>
                    <a:lstStyle/>
                    <a:p>
                      <a:pPr algn="ctr"/>
                      <a:r>
                        <a:rPr lang="ja-JP" sz="1600" kern="100">
                          <a:effectLst/>
                          <a:latin typeface="游明朝" panose="02020400000000000000" pitchFamily="18" charset="-128"/>
                          <a:ea typeface="游明朝" panose="02020400000000000000" pitchFamily="18" charset="-128"/>
                          <a:cs typeface="Times New Roman" panose="02020603050405020304" pitchFamily="18" charset="0"/>
                        </a:rPr>
                        <a:t>中学生</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11</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7</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a:effectLst/>
                          <a:latin typeface="游明朝" panose="02020400000000000000" pitchFamily="18" charset="-128"/>
                          <a:ea typeface="游明朝" panose="02020400000000000000" pitchFamily="18" charset="-128"/>
                          <a:cs typeface="Times New Roman" panose="02020603050405020304" pitchFamily="18" charset="0"/>
                        </a:rPr>
                        <a:t>63.6</a:t>
                      </a:r>
                      <a:r>
                        <a:rPr lang="ja-JP" sz="1600" kern="100">
                          <a:effectLst/>
                          <a:latin typeface="游明朝" panose="02020400000000000000" pitchFamily="18" charset="-128"/>
                          <a:ea typeface="游明朝" panose="02020400000000000000" pitchFamily="18" charset="-128"/>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a:effectLst/>
                          <a:latin typeface="游明朝" panose="02020400000000000000" pitchFamily="18" charset="-128"/>
                          <a:ea typeface="游明朝" panose="02020400000000000000" pitchFamily="18" charset="-128"/>
                          <a:cs typeface="Times New Roman" panose="02020603050405020304" pitchFamily="18" charset="0"/>
                        </a:rPr>
                        <a:t>3</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a:effectLst/>
                          <a:latin typeface="游明朝" panose="02020400000000000000" pitchFamily="18" charset="-128"/>
                          <a:ea typeface="游明朝" panose="02020400000000000000" pitchFamily="18" charset="-128"/>
                          <a:cs typeface="Times New Roman" panose="02020603050405020304" pitchFamily="18" charset="0"/>
                        </a:rPr>
                        <a:t>1</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94247192"/>
                  </a:ext>
                </a:extLst>
              </a:tr>
              <a:tr h="396658">
                <a:tc>
                  <a:txBody>
                    <a:bodyPr/>
                    <a:lstStyle/>
                    <a:p>
                      <a:pPr algn="ctr"/>
                      <a:r>
                        <a:rPr lang="ja-JP" sz="1600" kern="100">
                          <a:effectLst/>
                          <a:latin typeface="游明朝" panose="02020400000000000000" pitchFamily="18" charset="-128"/>
                          <a:ea typeface="游明朝" panose="02020400000000000000" pitchFamily="18" charset="-128"/>
                          <a:cs typeface="Times New Roman" panose="02020603050405020304" pitchFamily="18" charset="0"/>
                        </a:rPr>
                        <a:t>高校生</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3</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a:effectLst/>
                          <a:latin typeface="游明朝" panose="02020400000000000000" pitchFamily="18" charset="-128"/>
                          <a:ea typeface="游明朝" panose="02020400000000000000" pitchFamily="18" charset="-128"/>
                          <a:cs typeface="Times New Roman" panose="02020603050405020304" pitchFamily="18" charset="0"/>
                        </a:rPr>
                        <a:t>2</a:t>
                      </a:r>
                      <a:r>
                        <a:rPr lang="ja-JP" sz="1600" kern="100">
                          <a:effectLst/>
                          <a:latin typeface="游明朝" panose="02020400000000000000" pitchFamily="18" charset="-128"/>
                          <a:ea typeface="游明朝" panose="02020400000000000000" pitchFamily="18" charset="-128"/>
                          <a:cs typeface="Times New Roman" panose="02020603050405020304" pitchFamily="18" charset="0"/>
                        </a:rPr>
                        <a:t>（転校）</a:t>
                      </a: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（就職）</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64651656"/>
                  </a:ext>
                </a:extLst>
              </a:tr>
              <a:tr h="396658">
                <a:tc>
                  <a:txBody>
                    <a:bodyPr/>
                    <a:lstStyle/>
                    <a:p>
                      <a:pPr algn="ctr"/>
                      <a:r>
                        <a:rPr lang="ja-JP" sz="1600" kern="100">
                          <a:effectLst/>
                          <a:latin typeface="游明朝" panose="02020400000000000000" pitchFamily="18" charset="-128"/>
                          <a:ea typeface="游明朝" panose="02020400000000000000" pitchFamily="18" charset="-128"/>
                          <a:cs typeface="Times New Roman" panose="02020603050405020304" pitchFamily="18" charset="0"/>
                        </a:rPr>
                        <a:t>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a:effectLst/>
                          <a:latin typeface="游明朝" panose="02020400000000000000" pitchFamily="18" charset="-128"/>
                          <a:ea typeface="游明朝" panose="02020400000000000000" pitchFamily="18" charset="-128"/>
                          <a:cs typeface="Times New Roman" panose="02020603050405020304" pitchFamily="18" charset="0"/>
                        </a:rPr>
                        <a:t>16</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11</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a:effectLst/>
                          <a:latin typeface="游明朝" panose="02020400000000000000" pitchFamily="18" charset="-128"/>
                          <a:ea typeface="游明朝" panose="02020400000000000000" pitchFamily="18" charset="-128"/>
                          <a:cs typeface="Times New Roman" panose="02020603050405020304" pitchFamily="18" charset="0"/>
                        </a:rPr>
                        <a:t>3</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3</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2</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36873466"/>
                  </a:ext>
                </a:extLst>
              </a:tr>
              <a:tr h="396658">
                <a:tc>
                  <a:txBody>
                    <a:bodyPr/>
                    <a:lstStyle/>
                    <a:p>
                      <a:pPr algn="ctr"/>
                      <a:r>
                        <a:rPr lang="en-US" sz="1600" kern="10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extLst>
                  <a:ext uri="{0D108BD9-81ED-4DB2-BD59-A6C34878D82A}">
                    <a16:rowId xmlns:a16="http://schemas.microsoft.com/office/drawing/2014/main" val="1334590044"/>
                  </a:ext>
                </a:extLst>
              </a:tr>
              <a:tr h="396658">
                <a:tc>
                  <a:txBody>
                    <a:bodyPr/>
                    <a:lstStyle/>
                    <a:p>
                      <a:pPr algn="ctr"/>
                      <a:r>
                        <a:rPr lang="ja-JP" sz="1600" kern="100">
                          <a:effectLst/>
                          <a:latin typeface="游明朝" panose="02020400000000000000" pitchFamily="18" charset="-128"/>
                          <a:ea typeface="游明朝" panose="02020400000000000000" pitchFamily="18" charset="-128"/>
                          <a:cs typeface="Times New Roman" panose="02020603050405020304" pitchFamily="18" charset="0"/>
                        </a:rPr>
                        <a:t>中学卒業生</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ja-JP" sz="1600" kern="100">
                          <a:effectLst/>
                          <a:latin typeface="游明朝" panose="02020400000000000000" pitchFamily="18" charset="-128"/>
                          <a:ea typeface="游明朝" panose="02020400000000000000" pitchFamily="18" charset="-128"/>
                          <a:cs typeface="Times New Roman" panose="02020603050405020304" pitchFamily="18" charset="0"/>
                        </a:rPr>
                        <a:t>高校進学</a:t>
                      </a: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ja-JP" sz="1600" kern="100">
                          <a:effectLst/>
                          <a:latin typeface="游明朝" panose="02020400000000000000" pitchFamily="18" charset="-128"/>
                          <a:ea typeface="游明朝" panose="02020400000000000000" pitchFamily="18" charset="-128"/>
                          <a:cs typeface="Times New Roman" panose="02020603050405020304" pitchFamily="18" charset="0"/>
                        </a:rPr>
                        <a:t>公立全日制</a:t>
                      </a: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公立通信制</a:t>
                      </a: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就職</a:t>
                      </a: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solidFill>
                      <a:schemeClr val="accent5">
                        <a:lumMod val="20000"/>
                        <a:lumOff val="80000"/>
                      </a:schemeClr>
                    </a:solidFill>
                  </a:tcPr>
                </a:tc>
                <a:extLst>
                  <a:ext uri="{0D108BD9-81ED-4DB2-BD59-A6C34878D82A}">
                    <a16:rowId xmlns:a16="http://schemas.microsoft.com/office/drawing/2014/main" val="2062299346"/>
                  </a:ext>
                </a:extLst>
              </a:tr>
              <a:tr h="396658">
                <a:tc>
                  <a:txBody>
                    <a:bodyPr/>
                    <a:lstStyle/>
                    <a:p>
                      <a:pPr algn="ctr"/>
                      <a:r>
                        <a:rPr lang="en-US" sz="1600" kern="100">
                          <a:effectLst/>
                          <a:latin typeface="游明朝" panose="02020400000000000000" pitchFamily="18" charset="-128"/>
                          <a:ea typeface="游明朝" panose="02020400000000000000" pitchFamily="18" charset="-128"/>
                          <a:cs typeface="Times New Roman" panose="02020603050405020304" pitchFamily="18" charset="0"/>
                        </a:rPr>
                        <a:t>3</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a:effectLst/>
                          <a:latin typeface="游明朝" panose="02020400000000000000" pitchFamily="18" charset="-128"/>
                          <a:ea typeface="游明朝" panose="02020400000000000000" pitchFamily="18" charset="-128"/>
                          <a:cs typeface="Times New Roman" panose="02020603050405020304" pitchFamily="18" charset="0"/>
                        </a:rPr>
                        <a:t>3</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a:effectLst/>
                          <a:latin typeface="游明朝" panose="02020400000000000000" pitchFamily="18" charset="-128"/>
                          <a:ea typeface="游明朝" panose="02020400000000000000" pitchFamily="18" charset="-128"/>
                          <a:cs typeface="Times New Roman" panose="02020603050405020304" pitchFamily="18" charset="0"/>
                        </a:rPr>
                        <a:t>1</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a:effectLst/>
                          <a:latin typeface="游明朝" panose="02020400000000000000" pitchFamily="18" charset="-128"/>
                          <a:ea typeface="游明朝" panose="02020400000000000000" pitchFamily="18" charset="-128"/>
                          <a:cs typeface="Times New Roman" panose="02020603050405020304" pitchFamily="18" charset="0"/>
                        </a:rPr>
                        <a:t>2</a:t>
                      </a:r>
                      <a:endParaRPr lang="ja-JP" sz="16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0</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solidFill>
                      <a:schemeClr val="accent5">
                        <a:lumMod val="20000"/>
                        <a:lumOff val="80000"/>
                      </a:schemeClr>
                    </a:solidFill>
                  </a:tcPr>
                </a:tc>
                <a:extLst>
                  <a:ext uri="{0D108BD9-81ED-4DB2-BD59-A6C34878D82A}">
                    <a16:rowId xmlns:a16="http://schemas.microsoft.com/office/drawing/2014/main" val="420683276"/>
                  </a:ext>
                </a:extLst>
              </a:tr>
            </a:tbl>
          </a:graphicData>
        </a:graphic>
      </p:graphicFrame>
      <p:graphicFrame>
        <p:nvGraphicFramePr>
          <p:cNvPr id="6" name="表 5">
            <a:extLst>
              <a:ext uri="{FF2B5EF4-FFF2-40B4-BE49-F238E27FC236}">
                <a16:creationId xmlns:a16="http://schemas.microsoft.com/office/drawing/2014/main" id="{5A134B76-AF6D-361C-B557-76C3F12AF31E}"/>
              </a:ext>
            </a:extLst>
          </p:cNvPr>
          <p:cNvGraphicFramePr>
            <a:graphicFrameLocks noGrp="1"/>
          </p:cNvGraphicFramePr>
          <p:nvPr>
            <p:extLst>
              <p:ext uri="{D42A27DB-BD31-4B8C-83A1-F6EECF244321}">
                <p14:modId xmlns:p14="http://schemas.microsoft.com/office/powerpoint/2010/main" val="348667054"/>
              </p:ext>
            </p:extLst>
          </p:nvPr>
        </p:nvGraphicFramePr>
        <p:xfrm>
          <a:off x="1302706" y="4146115"/>
          <a:ext cx="8505174" cy="2423790"/>
        </p:xfrm>
        <a:graphic>
          <a:graphicData uri="http://schemas.openxmlformats.org/drawingml/2006/table">
            <a:tbl>
              <a:tblPr firstRow="1" firstCol="1" bandRow="1"/>
              <a:tblGrid>
                <a:gridCol w="1422024">
                  <a:extLst>
                    <a:ext uri="{9D8B030D-6E8A-4147-A177-3AD203B41FA5}">
                      <a16:colId xmlns:a16="http://schemas.microsoft.com/office/drawing/2014/main" val="2777004338"/>
                    </a:ext>
                  </a:extLst>
                </a:gridCol>
                <a:gridCol w="1416030">
                  <a:extLst>
                    <a:ext uri="{9D8B030D-6E8A-4147-A177-3AD203B41FA5}">
                      <a16:colId xmlns:a16="http://schemas.microsoft.com/office/drawing/2014/main" val="1544622074"/>
                    </a:ext>
                  </a:extLst>
                </a:gridCol>
                <a:gridCol w="1417030">
                  <a:extLst>
                    <a:ext uri="{9D8B030D-6E8A-4147-A177-3AD203B41FA5}">
                      <a16:colId xmlns:a16="http://schemas.microsoft.com/office/drawing/2014/main" val="238396486"/>
                    </a:ext>
                  </a:extLst>
                </a:gridCol>
                <a:gridCol w="1416030">
                  <a:extLst>
                    <a:ext uri="{9D8B030D-6E8A-4147-A177-3AD203B41FA5}">
                      <a16:colId xmlns:a16="http://schemas.microsoft.com/office/drawing/2014/main" val="2080263271"/>
                    </a:ext>
                  </a:extLst>
                </a:gridCol>
                <a:gridCol w="1417030">
                  <a:extLst>
                    <a:ext uri="{9D8B030D-6E8A-4147-A177-3AD203B41FA5}">
                      <a16:colId xmlns:a16="http://schemas.microsoft.com/office/drawing/2014/main" val="1715524347"/>
                    </a:ext>
                  </a:extLst>
                </a:gridCol>
                <a:gridCol w="1417030">
                  <a:extLst>
                    <a:ext uri="{9D8B030D-6E8A-4147-A177-3AD203B41FA5}">
                      <a16:colId xmlns:a16="http://schemas.microsoft.com/office/drawing/2014/main" val="3490127232"/>
                    </a:ext>
                  </a:extLst>
                </a:gridCol>
              </a:tblGrid>
              <a:tr h="403965">
                <a:tc gridSpan="4">
                  <a:txBody>
                    <a:bodyPr/>
                    <a:lstStyle/>
                    <a:p>
                      <a:pPr algn="l"/>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令和</a:t>
                      </a:r>
                      <a:r>
                        <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rPr>
                        <a:t>6</a:t>
                      </a:r>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年度利用登録者の</a:t>
                      </a:r>
                      <a:r>
                        <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rPr>
                        <a:t>10</a:t>
                      </a:r>
                      <a:r>
                        <a:rPr lang="ja-JP" altLang="en-US" sz="1600" kern="100" dirty="0">
                          <a:effectLst/>
                          <a:latin typeface="游明朝" panose="02020400000000000000" pitchFamily="18" charset="-128"/>
                          <a:ea typeface="游明朝" panose="02020400000000000000" pitchFamily="18" charset="-128"/>
                          <a:cs typeface="Times New Roman" panose="02020603050405020304" pitchFamily="18" charset="0"/>
                        </a:rPr>
                        <a:t>月末</a:t>
                      </a:r>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時点の状況</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r"/>
                      <a:r>
                        <a:rPr lang="ja-JP" sz="1600" kern="100">
                          <a:effectLst/>
                          <a:latin typeface="游明朝" panose="02020400000000000000" pitchFamily="18" charset="-128"/>
                          <a:ea typeface="游明朝" panose="02020400000000000000" pitchFamily="18" charset="-128"/>
                          <a:cs typeface="Times New Roman" panose="02020603050405020304" pitchFamily="18" charset="0"/>
                        </a:rPr>
                        <a:t>（単位：名）＊実数</a:t>
                      </a: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194637586"/>
                  </a:ext>
                </a:extLst>
              </a:tr>
              <a:tr h="403965">
                <a:tc>
                  <a:txBody>
                    <a:bodyPr/>
                    <a:lstStyle/>
                    <a:p>
                      <a:pPr algn="just"/>
                      <a:r>
                        <a:rPr lang="en-US" sz="14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利用登録者</a:t>
                      </a: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復　学</a:t>
                      </a: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復学率</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ja-JP" altLang="en-US" sz="1600" kern="100" dirty="0">
                          <a:effectLst/>
                          <a:latin typeface="游明朝" panose="02020400000000000000" pitchFamily="18" charset="-128"/>
                          <a:ea typeface="游明朝" panose="02020400000000000000" pitchFamily="18" charset="-128"/>
                          <a:cs typeface="Times New Roman" panose="02020603050405020304" pitchFamily="18" charset="0"/>
                        </a:rPr>
                        <a:t>利用</a:t>
                      </a:r>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中</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ja-JP" sz="1600" kern="100">
                          <a:effectLst/>
                          <a:latin typeface="游明朝" panose="02020400000000000000" pitchFamily="18" charset="-128"/>
                          <a:ea typeface="游明朝" panose="02020400000000000000" pitchFamily="18" charset="-128"/>
                          <a:cs typeface="Times New Roman" panose="02020603050405020304" pitchFamily="18" charset="0"/>
                        </a:rPr>
                        <a:t>訪問対応中</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56000267"/>
                  </a:ext>
                </a:extLst>
              </a:tr>
              <a:tr h="403965">
                <a:tc>
                  <a:txBody>
                    <a:bodyPr/>
                    <a:lstStyle/>
                    <a:p>
                      <a:pPr algn="ctr"/>
                      <a:r>
                        <a:rPr lang="ja-JP" sz="1400" kern="100">
                          <a:effectLst/>
                          <a:latin typeface="游明朝" panose="02020400000000000000" pitchFamily="18" charset="-128"/>
                          <a:ea typeface="游明朝" panose="02020400000000000000" pitchFamily="18" charset="-128"/>
                          <a:cs typeface="Times New Roman" panose="02020603050405020304" pitchFamily="18" charset="0"/>
                        </a:rPr>
                        <a:t>小学生</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rPr>
                        <a:t>1</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rPr>
                        <a:t>0</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0.0</a:t>
                      </a:r>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rPr>
                        <a:t>1</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83786494"/>
                  </a:ext>
                </a:extLst>
              </a:tr>
              <a:tr h="403965">
                <a:tc>
                  <a:txBody>
                    <a:bodyPr/>
                    <a:lstStyle/>
                    <a:p>
                      <a:pPr algn="ctr"/>
                      <a:r>
                        <a:rPr lang="ja-JP" sz="1400" kern="100">
                          <a:effectLst/>
                          <a:latin typeface="游明朝" panose="02020400000000000000" pitchFamily="18" charset="-128"/>
                          <a:ea typeface="游明朝" panose="02020400000000000000" pitchFamily="18" charset="-128"/>
                          <a:cs typeface="Times New Roman" panose="02020603050405020304" pitchFamily="18" charset="0"/>
                        </a:rPr>
                        <a:t>中学生</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rPr>
                        <a:t>10</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600" kern="100" dirty="0">
                          <a:effectLst/>
                          <a:latin typeface="游明朝" panose="02020400000000000000" pitchFamily="18" charset="-128"/>
                          <a:ea typeface="游明朝" panose="02020400000000000000" pitchFamily="18" charset="-128"/>
                          <a:cs typeface="Times New Roman" panose="02020603050405020304" pitchFamily="18" charset="0"/>
                        </a:rPr>
                        <a:t>時々通学 </a:t>
                      </a:r>
                      <a:r>
                        <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rPr>
                        <a:t>3)</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rPr>
                        <a:t>0.0</a:t>
                      </a:r>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rPr>
                        <a:t>8</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rPr>
                        <a:t>2</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94247192"/>
                  </a:ext>
                </a:extLst>
              </a:tr>
              <a:tr h="403965">
                <a:tc>
                  <a:txBody>
                    <a:bodyPr/>
                    <a:lstStyle/>
                    <a:p>
                      <a:pPr algn="ctr"/>
                      <a:r>
                        <a:rPr lang="ja-JP" sz="1400" kern="100">
                          <a:effectLst/>
                          <a:latin typeface="游明朝" panose="02020400000000000000" pitchFamily="18" charset="-128"/>
                          <a:ea typeface="游明朝" panose="02020400000000000000" pitchFamily="18" charset="-128"/>
                          <a:cs typeface="Times New Roman" panose="02020603050405020304" pitchFamily="18" charset="0"/>
                        </a:rPr>
                        <a:t>高校生</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rPr>
                        <a:t>0</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rPr>
                        <a:t>0</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ja-JP" sz="1600" kern="100" dirty="0">
                          <a:effectLst/>
                          <a:latin typeface="游明朝" panose="02020400000000000000" pitchFamily="18" charset="-128"/>
                          <a:ea typeface="游明朝" panose="02020400000000000000" pitchFamily="18" charset="-128"/>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64651656"/>
                  </a:ext>
                </a:extLst>
              </a:tr>
              <a:tr h="403965">
                <a:tc>
                  <a:txBody>
                    <a:bodyPr/>
                    <a:lstStyle/>
                    <a:p>
                      <a:pPr algn="ctr"/>
                      <a:r>
                        <a:rPr lang="ja-JP" sz="1400" kern="100">
                          <a:effectLst/>
                          <a:latin typeface="游明朝" panose="02020400000000000000" pitchFamily="18" charset="-128"/>
                          <a:ea typeface="游明朝" panose="02020400000000000000" pitchFamily="18" charset="-128"/>
                          <a:cs typeface="Times New Roman" panose="02020603050405020304" pitchFamily="18" charset="0"/>
                        </a:rPr>
                        <a:t>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rPr>
                        <a:t>1</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rPr>
                        <a:t>0</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rPr>
                        <a:t>0.0</a:t>
                      </a:r>
                      <a:r>
                        <a:rPr lang="ja-JP" altLang="en-US" sz="1600"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rPr>
                        <a:t>9</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1600" kern="100" dirty="0">
                          <a:effectLst/>
                          <a:latin typeface="游明朝" panose="02020400000000000000" pitchFamily="18" charset="-128"/>
                          <a:ea typeface="游明朝" panose="02020400000000000000" pitchFamily="18" charset="-128"/>
                          <a:cs typeface="Times New Roman" panose="02020603050405020304" pitchFamily="18" charset="0"/>
                        </a:rPr>
                        <a:t>2</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36873466"/>
                  </a:ext>
                </a:extLst>
              </a:tr>
            </a:tbl>
          </a:graphicData>
        </a:graphic>
      </p:graphicFrame>
    </p:spTree>
    <p:extLst>
      <p:ext uri="{BB962C8B-B14F-4D97-AF65-F5344CB8AC3E}">
        <p14:creationId xmlns:p14="http://schemas.microsoft.com/office/powerpoint/2010/main" val="4011079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D102F43F-ED63-4BC9-B0CB-2BFE43047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471" y="4459459"/>
            <a:ext cx="2398541" cy="2398541"/>
          </a:xfrm>
          <a:prstGeom prst="rect">
            <a:avLst/>
          </a:prstGeom>
        </p:spPr>
      </p:pic>
      <p:pic>
        <p:nvPicPr>
          <p:cNvPr id="18" name="図 17">
            <a:extLst>
              <a:ext uri="{FF2B5EF4-FFF2-40B4-BE49-F238E27FC236}">
                <a16:creationId xmlns:a16="http://schemas.microsoft.com/office/drawing/2014/main" id="{C9E365FA-5962-42B9-9897-B516C5C33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896" y="5029278"/>
            <a:ext cx="1527884" cy="1527884"/>
          </a:xfrm>
          <a:prstGeom prst="rect">
            <a:avLst/>
          </a:prstGeom>
        </p:spPr>
      </p:pic>
      <p:pic>
        <p:nvPicPr>
          <p:cNvPr id="20" name="図 19">
            <a:extLst>
              <a:ext uri="{FF2B5EF4-FFF2-40B4-BE49-F238E27FC236}">
                <a16:creationId xmlns:a16="http://schemas.microsoft.com/office/drawing/2014/main" id="{CA396A77-683A-4D8F-B73A-E3F21AC8E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415449">
            <a:off x="4881134" y="2679837"/>
            <a:ext cx="2280442" cy="2196458"/>
          </a:xfrm>
          <a:prstGeom prst="rect">
            <a:avLst/>
          </a:prstGeom>
        </p:spPr>
      </p:pic>
      <p:sp>
        <p:nvSpPr>
          <p:cNvPr id="4" name="吹き出し: 角を丸めた四角形 3">
            <a:extLst>
              <a:ext uri="{FF2B5EF4-FFF2-40B4-BE49-F238E27FC236}">
                <a16:creationId xmlns:a16="http://schemas.microsoft.com/office/drawing/2014/main" id="{9024B0E1-2E43-46F5-8BC8-C522685B523E}"/>
              </a:ext>
            </a:extLst>
          </p:cNvPr>
          <p:cNvSpPr/>
          <p:nvPr/>
        </p:nvSpPr>
        <p:spPr>
          <a:xfrm>
            <a:off x="81046" y="3860481"/>
            <a:ext cx="4414068" cy="2638145"/>
          </a:xfrm>
          <a:prstGeom prst="wedgeRoundRectCallout">
            <a:avLst>
              <a:gd name="adj1" fmla="val -16906"/>
              <a:gd name="adj2" fmla="val -44739"/>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kumimoji="1" lang="ja-JP" altLang="en-US" sz="2800" b="1" dirty="0"/>
              <a:t>支援者は家族を支える</a:t>
            </a:r>
            <a:endParaRPr kumimoji="1" lang="en-US" altLang="ja-JP" sz="2800" b="1" dirty="0"/>
          </a:p>
          <a:p>
            <a:pPr>
              <a:lnSpc>
                <a:spcPct val="150000"/>
              </a:lnSpc>
            </a:pPr>
            <a:r>
              <a:rPr kumimoji="1" lang="ja-JP" altLang="en-US" sz="2800" b="1" dirty="0"/>
              <a:t>➡悩みや困りごとを整理</a:t>
            </a:r>
            <a:endParaRPr kumimoji="1" lang="en-US" altLang="ja-JP" sz="2800" b="1" dirty="0"/>
          </a:p>
          <a:p>
            <a:pPr>
              <a:lnSpc>
                <a:spcPct val="150000"/>
              </a:lnSpc>
            </a:pPr>
            <a:r>
              <a:rPr kumimoji="1" lang="ja-JP" altLang="en-US" sz="2800" b="1" dirty="0"/>
              <a:t>➡心が軽くなる</a:t>
            </a:r>
            <a:endParaRPr kumimoji="1" lang="en-US" altLang="ja-JP" sz="2800" b="1" dirty="0"/>
          </a:p>
          <a:p>
            <a:pPr>
              <a:lnSpc>
                <a:spcPct val="150000"/>
              </a:lnSpc>
            </a:pPr>
            <a:r>
              <a:rPr kumimoji="1" lang="ja-JP" altLang="en-US" sz="2800" b="1" dirty="0"/>
              <a:t>➡家族の問題行動を抑止</a:t>
            </a:r>
            <a:endParaRPr kumimoji="1" lang="en-US" altLang="ja-JP" sz="2800" b="1" dirty="0"/>
          </a:p>
        </p:txBody>
      </p:sp>
      <p:sp>
        <p:nvSpPr>
          <p:cNvPr id="24" name="吹き出し: 角を丸めた四角形 23">
            <a:extLst>
              <a:ext uri="{FF2B5EF4-FFF2-40B4-BE49-F238E27FC236}">
                <a16:creationId xmlns:a16="http://schemas.microsoft.com/office/drawing/2014/main" id="{B28DF943-6EC9-416E-A5E0-2B5171398A3D}"/>
              </a:ext>
            </a:extLst>
          </p:cNvPr>
          <p:cNvSpPr/>
          <p:nvPr/>
        </p:nvSpPr>
        <p:spPr>
          <a:xfrm>
            <a:off x="7556925" y="1776079"/>
            <a:ext cx="4414068" cy="2638145"/>
          </a:xfrm>
          <a:prstGeom prst="wedgeRoundRectCallout">
            <a:avLst>
              <a:gd name="adj1" fmla="val 19137"/>
              <a:gd name="adj2" fmla="val 40604"/>
              <a:gd name="adj3" fmla="val 16667"/>
            </a:avLst>
          </a:prstGeom>
          <a:ln w="3810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kumimoji="1" lang="ja-JP" altLang="en-US" sz="2800" b="1" dirty="0"/>
              <a:t>家庭内の雰囲気に変化</a:t>
            </a:r>
            <a:endParaRPr kumimoji="1" lang="en-US" altLang="ja-JP" sz="2800" b="1" dirty="0"/>
          </a:p>
          <a:p>
            <a:pPr>
              <a:lnSpc>
                <a:spcPct val="150000"/>
              </a:lnSpc>
            </a:pPr>
            <a:r>
              <a:rPr kumimoji="1" lang="ja-JP" altLang="en-US" sz="2800" b="1" dirty="0"/>
              <a:t>➡本人への接し方に変化</a:t>
            </a:r>
            <a:endParaRPr kumimoji="1" lang="en-US" altLang="ja-JP" sz="2800" b="1" dirty="0"/>
          </a:p>
          <a:p>
            <a:pPr>
              <a:lnSpc>
                <a:spcPct val="150000"/>
              </a:lnSpc>
            </a:pPr>
            <a:r>
              <a:rPr kumimoji="1" lang="ja-JP" altLang="en-US" sz="2800" b="1" dirty="0"/>
              <a:t>➡本人も少しずつ変化</a:t>
            </a:r>
            <a:endParaRPr kumimoji="1" lang="en-US" altLang="ja-JP" sz="2800" b="1" dirty="0"/>
          </a:p>
          <a:p>
            <a:pPr>
              <a:lnSpc>
                <a:spcPct val="150000"/>
              </a:lnSpc>
            </a:pPr>
            <a:r>
              <a:rPr kumimoji="1" lang="ja-JP" altLang="en-US" sz="2800" b="1" dirty="0"/>
              <a:t>➡本人の自死等を予防</a:t>
            </a:r>
            <a:endParaRPr kumimoji="1" lang="ja-JP" altLang="en-US" sz="2000" b="1" dirty="0"/>
          </a:p>
        </p:txBody>
      </p:sp>
      <p:sp>
        <p:nvSpPr>
          <p:cNvPr id="2" name="タイトル 1">
            <a:extLst>
              <a:ext uri="{FF2B5EF4-FFF2-40B4-BE49-F238E27FC236}">
                <a16:creationId xmlns:a16="http://schemas.microsoft.com/office/drawing/2014/main" id="{7415C365-2267-4943-AF5C-4C32456ACE44}"/>
              </a:ext>
            </a:extLst>
          </p:cNvPr>
          <p:cNvSpPr>
            <a:spLocks noGrp="1"/>
          </p:cNvSpPr>
          <p:nvPr>
            <p:ph type="title"/>
          </p:nvPr>
        </p:nvSpPr>
        <p:spPr>
          <a:xfrm>
            <a:off x="9617" y="59107"/>
            <a:ext cx="12001130" cy="537755"/>
          </a:xfrm>
          <a:solidFill>
            <a:schemeClr val="bg1"/>
          </a:solidFill>
        </p:spPr>
        <p:txBody>
          <a:bodyPr>
            <a:normAutofit/>
          </a:bodyPr>
          <a:lstStyle/>
          <a:p>
            <a:r>
              <a:rPr kumimoji="1" lang="ja-JP" altLang="en-US" sz="2800" dirty="0"/>
              <a:t>私たちが大切にしていること、それは</a:t>
            </a:r>
            <a:r>
              <a:rPr kumimoji="1" lang="ja-JP" altLang="en-US" sz="3000" dirty="0">
                <a:latin typeface="HGS創英角ｺﾞｼｯｸUB" panose="020B0A00000000000000" pitchFamily="50" charset="-128"/>
                <a:ea typeface="HGS創英角ｺﾞｼｯｸUB" panose="020B0A00000000000000" pitchFamily="50" charset="-128"/>
              </a:rPr>
              <a:t>「家族支援」</a:t>
            </a:r>
            <a:r>
              <a:rPr kumimoji="1" lang="ja-JP" altLang="en-US" sz="2800" dirty="0"/>
              <a:t>を第一に考えること</a:t>
            </a:r>
          </a:p>
        </p:txBody>
      </p:sp>
      <p:sp>
        <p:nvSpPr>
          <p:cNvPr id="3" name="コンテンツ プレースホルダー 2">
            <a:extLst>
              <a:ext uri="{FF2B5EF4-FFF2-40B4-BE49-F238E27FC236}">
                <a16:creationId xmlns:a16="http://schemas.microsoft.com/office/drawing/2014/main" id="{288427BF-D1DB-44CF-A6D8-B323D8E609CE}"/>
              </a:ext>
            </a:extLst>
          </p:cNvPr>
          <p:cNvSpPr>
            <a:spLocks noGrp="1"/>
          </p:cNvSpPr>
          <p:nvPr>
            <p:ph idx="1"/>
          </p:nvPr>
        </p:nvSpPr>
        <p:spPr>
          <a:xfrm>
            <a:off x="190870" y="752859"/>
            <a:ext cx="12001130" cy="916756"/>
          </a:xfrm>
          <a:solidFill>
            <a:schemeClr val="bg1"/>
          </a:solidFill>
        </p:spPr>
        <p:txBody>
          <a:bodyPr>
            <a:noAutofit/>
          </a:bodyPr>
          <a:lstStyle/>
          <a:p>
            <a:pPr marL="0" indent="0">
              <a:lnSpc>
                <a:spcPct val="100000"/>
              </a:lnSpc>
              <a:buNone/>
            </a:pPr>
            <a:r>
              <a:rPr kumimoji="1" lang="ja-JP" altLang="en-US" sz="2200" dirty="0"/>
              <a:t>相談支援においては対象者本人よりも、そのほとんどは家族が最初につながります。</a:t>
            </a:r>
            <a:endParaRPr kumimoji="1" lang="en-US" altLang="ja-JP" sz="2200" dirty="0"/>
          </a:p>
          <a:p>
            <a:pPr marL="0" indent="0">
              <a:lnSpc>
                <a:spcPct val="100000"/>
              </a:lnSpc>
              <a:buNone/>
            </a:pPr>
            <a:r>
              <a:rPr kumimoji="1" lang="ja-JP" altLang="en-US" sz="2200" dirty="0"/>
              <a:t>まずは、その家族の悩みや困り事に焦点を当てて</a:t>
            </a:r>
            <a:r>
              <a:rPr kumimoji="1" lang="ja-JP" altLang="en-US" sz="2200" b="1" dirty="0"/>
              <a:t>「家族を支える」</a:t>
            </a:r>
            <a:r>
              <a:rPr kumimoji="1" lang="ja-JP" altLang="en-US" sz="2200" dirty="0"/>
              <a:t>ことから始めます。</a:t>
            </a:r>
          </a:p>
        </p:txBody>
      </p:sp>
      <p:pic>
        <p:nvPicPr>
          <p:cNvPr id="8" name="図 7">
            <a:extLst>
              <a:ext uri="{FF2B5EF4-FFF2-40B4-BE49-F238E27FC236}">
                <a16:creationId xmlns:a16="http://schemas.microsoft.com/office/drawing/2014/main" id="{366901FD-41C4-4133-9D8F-71D7056E428A}"/>
              </a:ext>
            </a:extLst>
          </p:cNvPr>
          <p:cNvPicPr>
            <a:picLocks noChangeAspect="1"/>
          </p:cNvPicPr>
          <p:nvPr/>
        </p:nvPicPr>
        <p:blipFill rotWithShape="1">
          <a:blip r:embed="rId5">
            <a:extLst>
              <a:ext uri="{28A0092B-C50C-407E-A947-70E740481C1C}">
                <a14:useLocalDpi xmlns:a14="http://schemas.microsoft.com/office/drawing/2010/main" val="0"/>
              </a:ext>
            </a:extLst>
          </a:blip>
          <a:srcRect b="22985"/>
          <a:stretch/>
        </p:blipFill>
        <p:spPr>
          <a:xfrm>
            <a:off x="780374" y="1678446"/>
            <a:ext cx="3376908" cy="2203224"/>
          </a:xfrm>
          <a:prstGeom prst="rect">
            <a:avLst/>
          </a:prstGeom>
        </p:spPr>
      </p:pic>
      <p:sp>
        <p:nvSpPr>
          <p:cNvPr id="31" name="四角形: 角を丸くする 30">
            <a:extLst>
              <a:ext uri="{FF2B5EF4-FFF2-40B4-BE49-F238E27FC236}">
                <a16:creationId xmlns:a16="http://schemas.microsoft.com/office/drawing/2014/main" id="{ADD4C673-51C2-4CC1-AF13-556C8A46EF02}"/>
              </a:ext>
            </a:extLst>
          </p:cNvPr>
          <p:cNvSpPr/>
          <p:nvPr/>
        </p:nvSpPr>
        <p:spPr>
          <a:xfrm>
            <a:off x="4568287" y="5179553"/>
            <a:ext cx="3831400" cy="137761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ts val="3200"/>
              </a:lnSpc>
            </a:pPr>
            <a:r>
              <a:rPr kumimoji="1" lang="ja-JP" altLang="en-US" sz="2400" b="1" dirty="0">
                <a:solidFill>
                  <a:schemeClr val="accent1">
                    <a:lumMod val="50000"/>
                  </a:schemeClr>
                </a:solidFill>
              </a:rPr>
              <a:t>このサイクルが</a:t>
            </a:r>
            <a:endParaRPr kumimoji="1" lang="en-US" altLang="ja-JP" sz="2400" b="1" dirty="0">
              <a:solidFill>
                <a:schemeClr val="accent1">
                  <a:lumMod val="50000"/>
                </a:schemeClr>
              </a:solidFill>
            </a:endParaRPr>
          </a:p>
          <a:p>
            <a:pPr algn="ctr">
              <a:lnSpc>
                <a:spcPts val="3200"/>
              </a:lnSpc>
            </a:pPr>
            <a:r>
              <a:rPr kumimoji="1" lang="ja-JP" altLang="en-US" sz="2400" b="1" dirty="0">
                <a:solidFill>
                  <a:schemeClr val="accent1">
                    <a:lumMod val="50000"/>
                  </a:schemeClr>
                </a:solidFill>
              </a:rPr>
              <a:t>家族全体の</a:t>
            </a:r>
            <a:endParaRPr kumimoji="1" lang="en-US" altLang="ja-JP" sz="2400" b="1" dirty="0">
              <a:solidFill>
                <a:schemeClr val="accent1">
                  <a:lumMod val="50000"/>
                </a:schemeClr>
              </a:solidFill>
            </a:endParaRPr>
          </a:p>
          <a:p>
            <a:pPr algn="ctr">
              <a:lnSpc>
                <a:spcPts val="3200"/>
              </a:lnSpc>
            </a:pPr>
            <a:r>
              <a:rPr kumimoji="1" lang="ja-JP" altLang="en-US" sz="2400" b="1" dirty="0">
                <a:solidFill>
                  <a:schemeClr val="accent1">
                    <a:lumMod val="50000"/>
                  </a:schemeClr>
                </a:solidFill>
              </a:rPr>
              <a:t>問題解決力を高める！</a:t>
            </a:r>
          </a:p>
        </p:txBody>
      </p:sp>
      <p:sp>
        <p:nvSpPr>
          <p:cNvPr id="6" name="スライド番号プレースホルダー 5">
            <a:extLst>
              <a:ext uri="{FF2B5EF4-FFF2-40B4-BE49-F238E27FC236}">
                <a16:creationId xmlns:a16="http://schemas.microsoft.com/office/drawing/2014/main" id="{F67A2EB1-67ED-4196-BE24-A59A871DFC46}"/>
              </a:ext>
            </a:extLst>
          </p:cNvPr>
          <p:cNvSpPr>
            <a:spLocks noGrp="1"/>
          </p:cNvSpPr>
          <p:nvPr>
            <p:ph type="sldNum" sz="quarter" idx="12"/>
          </p:nvPr>
        </p:nvSpPr>
        <p:spPr>
          <a:xfrm>
            <a:off x="9444733" y="6492875"/>
            <a:ext cx="2743200" cy="365125"/>
          </a:xfrm>
        </p:spPr>
        <p:txBody>
          <a:bodyPr/>
          <a:lstStyle/>
          <a:p>
            <a:fld id="{02B0D97B-1F89-4E54-BD3B-D072655D093E}" type="slidenum">
              <a:rPr kumimoji="1" lang="ja-JP" altLang="en-US" smtClean="0"/>
              <a:t>12</a:t>
            </a:fld>
            <a:endParaRPr kumimoji="1" lang="ja-JP" altLang="en-US" dirty="0"/>
          </a:p>
        </p:txBody>
      </p:sp>
    </p:spTree>
    <p:extLst>
      <p:ext uri="{BB962C8B-B14F-4D97-AF65-F5344CB8AC3E}">
        <p14:creationId xmlns:p14="http://schemas.microsoft.com/office/powerpoint/2010/main" val="2959068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1人の画像のようです">
            <a:extLst>
              <a:ext uri="{FF2B5EF4-FFF2-40B4-BE49-F238E27FC236}">
                <a16:creationId xmlns:a16="http://schemas.microsoft.com/office/drawing/2014/main" id="{E5908B45-25DC-52F5-E9DB-D7036884E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275" y="1568373"/>
            <a:ext cx="189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E0916D06-7B35-A8FA-2306-B5684D8684F2}"/>
              </a:ext>
            </a:extLst>
          </p:cNvPr>
          <p:cNvSpPr txBox="1"/>
          <p:nvPr/>
        </p:nvSpPr>
        <p:spPr>
          <a:xfrm>
            <a:off x="153844" y="220281"/>
            <a:ext cx="11946298" cy="1200329"/>
          </a:xfrm>
          <a:prstGeom prst="rect">
            <a:avLst/>
          </a:prstGeom>
          <a:noFill/>
        </p:spPr>
        <p:txBody>
          <a:bodyPr wrap="square" rtlCol="0">
            <a:spAutoFit/>
          </a:bodyPr>
          <a:lstStyle/>
          <a:p>
            <a:r>
              <a:rPr lang="ja-JP" altLang="en-US" sz="2400" dirty="0"/>
              <a:t>訪問のきっかけづくりとして、食料品や子育て・</a:t>
            </a:r>
            <a:r>
              <a:rPr kumimoji="1" lang="ja-JP" altLang="en-US" sz="2400" dirty="0"/>
              <a:t>女性用品を</a:t>
            </a:r>
            <a:r>
              <a:rPr lang="ja-JP" altLang="en-US" sz="2400" dirty="0"/>
              <a:t>お持ちしています。</a:t>
            </a:r>
            <a:endParaRPr lang="en-US" altLang="ja-JP" sz="2400" dirty="0"/>
          </a:p>
          <a:p>
            <a:r>
              <a:rPr lang="ja-JP" altLang="en-US" sz="2400" dirty="0"/>
              <a:t>その継続的な訪問によって「相談のハードル」が徐々に下がり、</a:t>
            </a:r>
            <a:endParaRPr lang="en-US" altLang="ja-JP" sz="2400" dirty="0"/>
          </a:p>
          <a:p>
            <a:r>
              <a:rPr lang="ja-JP" altLang="en-US" sz="2400" dirty="0"/>
              <a:t>支援室のご利用につながっています🍀</a:t>
            </a:r>
            <a:endParaRPr lang="en-US" altLang="ja-JP" sz="2400" dirty="0"/>
          </a:p>
        </p:txBody>
      </p:sp>
      <p:pic>
        <p:nvPicPr>
          <p:cNvPr id="4" name="図 3">
            <a:extLst>
              <a:ext uri="{FF2B5EF4-FFF2-40B4-BE49-F238E27FC236}">
                <a16:creationId xmlns:a16="http://schemas.microsoft.com/office/drawing/2014/main" id="{593DD3DF-6344-69AC-5AE1-E02ABE7F7702}"/>
              </a:ext>
            </a:extLst>
          </p:cNvPr>
          <p:cNvPicPr>
            <a:picLocks noChangeAspect="1"/>
          </p:cNvPicPr>
          <p:nvPr/>
        </p:nvPicPr>
        <p:blipFill>
          <a:blip r:embed="rId3">
            <a:extLst>
              <a:ext uri="{28A0092B-C50C-407E-A947-70E740481C1C}">
                <a14:useLocalDpi xmlns:a14="http://schemas.microsoft.com/office/drawing/2010/main" val="0"/>
              </a:ext>
            </a:extLst>
          </a:blip>
          <a:srcRect l="7342" r="19434"/>
          <a:stretch/>
        </p:blipFill>
        <p:spPr>
          <a:xfrm>
            <a:off x="0" y="4338000"/>
            <a:ext cx="2460314" cy="2520000"/>
          </a:xfrm>
          <a:prstGeom prst="rect">
            <a:avLst/>
          </a:prstGeom>
        </p:spPr>
      </p:pic>
      <p:pic>
        <p:nvPicPr>
          <p:cNvPr id="6" name="図 5">
            <a:extLst>
              <a:ext uri="{FF2B5EF4-FFF2-40B4-BE49-F238E27FC236}">
                <a16:creationId xmlns:a16="http://schemas.microsoft.com/office/drawing/2014/main" id="{76CC06B2-1242-C231-058B-54AE519DFBB9}"/>
              </a:ext>
            </a:extLst>
          </p:cNvPr>
          <p:cNvPicPr>
            <a:picLocks noChangeAspect="1"/>
          </p:cNvPicPr>
          <p:nvPr/>
        </p:nvPicPr>
        <p:blipFill>
          <a:blip r:embed="rId4">
            <a:extLst>
              <a:ext uri="{28A0092B-C50C-407E-A947-70E740481C1C}">
                <a14:useLocalDpi xmlns:a14="http://schemas.microsoft.com/office/drawing/2010/main" val="0"/>
              </a:ext>
            </a:extLst>
          </a:blip>
          <a:srcRect l="15054"/>
          <a:stretch/>
        </p:blipFill>
        <p:spPr>
          <a:xfrm>
            <a:off x="16045" y="1552561"/>
            <a:ext cx="1604743" cy="2520000"/>
          </a:xfrm>
          <a:prstGeom prst="rect">
            <a:avLst/>
          </a:prstGeom>
        </p:spPr>
      </p:pic>
      <p:pic>
        <p:nvPicPr>
          <p:cNvPr id="8" name="図 7">
            <a:extLst>
              <a:ext uri="{FF2B5EF4-FFF2-40B4-BE49-F238E27FC236}">
                <a16:creationId xmlns:a16="http://schemas.microsoft.com/office/drawing/2014/main" id="{446C94B9-9BCF-E60D-E548-786BC4FA1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9007" y="1568373"/>
            <a:ext cx="3363124" cy="2520000"/>
          </a:xfrm>
          <a:prstGeom prst="rect">
            <a:avLst/>
          </a:prstGeom>
        </p:spPr>
      </p:pic>
      <p:pic>
        <p:nvPicPr>
          <p:cNvPr id="10" name="図 9">
            <a:extLst>
              <a:ext uri="{FF2B5EF4-FFF2-40B4-BE49-F238E27FC236}">
                <a16:creationId xmlns:a16="http://schemas.microsoft.com/office/drawing/2014/main" id="{7C8BF91F-EC68-9C68-A27D-B99E5C9390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0618" y="1575681"/>
            <a:ext cx="1890427" cy="2520000"/>
          </a:xfrm>
          <a:prstGeom prst="rect">
            <a:avLst/>
          </a:prstGeom>
        </p:spPr>
      </p:pic>
      <p:pic>
        <p:nvPicPr>
          <p:cNvPr id="12" name="図 11">
            <a:extLst>
              <a:ext uri="{FF2B5EF4-FFF2-40B4-BE49-F238E27FC236}">
                <a16:creationId xmlns:a16="http://schemas.microsoft.com/office/drawing/2014/main" id="{AE909C50-56C4-CA35-89DD-6AE2797373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6867" y="4338000"/>
            <a:ext cx="1583197" cy="2520000"/>
          </a:xfrm>
          <a:prstGeom prst="rect">
            <a:avLst/>
          </a:prstGeom>
        </p:spPr>
      </p:pic>
      <p:pic>
        <p:nvPicPr>
          <p:cNvPr id="1026" name="Picture 2" descr="写真の説明はありません。">
            <a:extLst>
              <a:ext uri="{FF2B5EF4-FFF2-40B4-BE49-F238E27FC236}">
                <a16:creationId xmlns:a16="http://schemas.microsoft.com/office/drawing/2014/main" id="{6BFF6413-1CC8-D4EF-0F55-EF6B34DF5FA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430"/>
          <a:stretch/>
        </p:blipFill>
        <p:spPr bwMode="auto">
          <a:xfrm>
            <a:off x="3847762" y="1568373"/>
            <a:ext cx="2332758" cy="25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64A1726B-C09A-2526-5D94-877E41974C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0976" y="4338000"/>
            <a:ext cx="3360000" cy="2520000"/>
          </a:xfrm>
          <a:prstGeom prst="rect">
            <a:avLst/>
          </a:prstGeom>
        </p:spPr>
      </p:pic>
      <p:pic>
        <p:nvPicPr>
          <p:cNvPr id="9" name="図 8">
            <a:extLst>
              <a:ext uri="{FF2B5EF4-FFF2-40B4-BE49-F238E27FC236}">
                <a16:creationId xmlns:a16="http://schemas.microsoft.com/office/drawing/2014/main" id="{7D5E8D24-2C76-009B-4158-768BD5406C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36617" y="4338000"/>
            <a:ext cx="3487806" cy="2535812"/>
          </a:xfrm>
          <a:prstGeom prst="rect">
            <a:avLst/>
          </a:prstGeom>
        </p:spPr>
      </p:pic>
    </p:spTree>
    <p:extLst>
      <p:ext uri="{BB962C8B-B14F-4D97-AF65-F5344CB8AC3E}">
        <p14:creationId xmlns:p14="http://schemas.microsoft.com/office/powerpoint/2010/main" val="3632658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9/27(火曜) こんにちは。 20日の就職試験を無事終えて昨 日内定通知をいただきました。 本人の頑張りはもちろんですが さまざまな方の支えがあってこ そ手にできたものだと思います ので卒業まで気を抜かずに頑張 ってくれたらと思っています。 15:08 お母さん、 ほんっとうに、 お疲れさま でした!!! 後の事はなるようになるしかないの で、 ひとまずはお母さんがゆっくりさ れてくださいね。 既読 15:09 ありがとうございます。 まずは 一つ心配ことが減りほっとして います。 先は心配ですが本人にまかせて ゆっくりしていきたいです。 15:11」というテキストの画像のようです">
            <a:extLst>
              <a:ext uri="{FF2B5EF4-FFF2-40B4-BE49-F238E27FC236}">
                <a16:creationId xmlns:a16="http://schemas.microsoft.com/office/drawing/2014/main" id="{6B44185F-B4F9-A1AB-106B-0E9B2AA14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8650" y="0"/>
            <a:ext cx="39433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2623A5E0-44E0-B96A-9AA5-830C4D3A2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41" y="961843"/>
            <a:ext cx="7861540" cy="5896155"/>
          </a:xfrm>
          <a:prstGeom prst="rect">
            <a:avLst/>
          </a:prstGeom>
        </p:spPr>
      </p:pic>
      <p:sp>
        <p:nvSpPr>
          <p:cNvPr id="2" name="テキスト ボックス 1">
            <a:extLst>
              <a:ext uri="{FF2B5EF4-FFF2-40B4-BE49-F238E27FC236}">
                <a16:creationId xmlns:a16="http://schemas.microsoft.com/office/drawing/2014/main" id="{4EA271EC-5F1D-0BA6-3C53-01A692B0959F}"/>
              </a:ext>
            </a:extLst>
          </p:cNvPr>
          <p:cNvSpPr txBox="1"/>
          <p:nvPr/>
        </p:nvSpPr>
        <p:spPr>
          <a:xfrm>
            <a:off x="134241" y="163482"/>
            <a:ext cx="6780363" cy="584775"/>
          </a:xfrm>
          <a:prstGeom prst="rect">
            <a:avLst/>
          </a:prstGeom>
          <a:noFill/>
        </p:spPr>
        <p:txBody>
          <a:bodyPr wrap="square" rtlCol="0">
            <a:spAutoFit/>
          </a:bodyPr>
          <a:lstStyle/>
          <a:p>
            <a:r>
              <a:rPr kumimoji="1" lang="ja-JP" altLang="en-US" sz="3200" dirty="0"/>
              <a:t>親御さんからの</a:t>
            </a:r>
            <a:r>
              <a:rPr kumimoji="1" lang="en-US" altLang="ja-JP" sz="3200" dirty="0"/>
              <a:t>LINE</a:t>
            </a:r>
            <a:r>
              <a:rPr kumimoji="1" lang="ja-JP" altLang="en-US" sz="3200" dirty="0"/>
              <a:t>やお手紙</a:t>
            </a:r>
          </a:p>
        </p:txBody>
      </p:sp>
    </p:spTree>
    <p:extLst>
      <p:ext uri="{BB962C8B-B14F-4D97-AF65-F5344CB8AC3E}">
        <p14:creationId xmlns:p14="http://schemas.microsoft.com/office/powerpoint/2010/main" val="2752345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456F95-2886-F662-2047-D79BFF782823}"/>
              </a:ext>
            </a:extLst>
          </p:cNvPr>
          <p:cNvSpPr>
            <a:spLocks noGrp="1"/>
          </p:cNvSpPr>
          <p:nvPr>
            <p:ph type="title"/>
          </p:nvPr>
        </p:nvSpPr>
        <p:spPr>
          <a:xfrm>
            <a:off x="125260" y="1"/>
            <a:ext cx="11887200" cy="1254892"/>
          </a:xfrm>
        </p:spPr>
        <p:txBody>
          <a:bodyPr>
            <a:normAutofit/>
          </a:bodyPr>
          <a:lstStyle/>
          <a:p>
            <a:pPr>
              <a:lnSpc>
                <a:spcPct val="150000"/>
              </a:lnSpc>
            </a:pPr>
            <a:r>
              <a:rPr kumimoji="1" lang="ja-JP" altLang="en-US" sz="2400" dirty="0"/>
              <a:t>毎月開催 親の会「おやカフェ☕」</a:t>
            </a:r>
            <a:br>
              <a:rPr kumimoji="1" lang="en-US" altLang="ja-JP" sz="2400" dirty="0"/>
            </a:br>
            <a:r>
              <a:rPr kumimoji="1" lang="ja-JP" altLang="en-US" sz="2400" dirty="0"/>
              <a:t>　</a:t>
            </a:r>
            <a:r>
              <a:rPr kumimoji="1" lang="ja-JP" altLang="en-US" sz="1800" dirty="0"/>
              <a:t>「相談」ではなく「共有」も大切です。普段なかなかつながることのできない親御さん同士の交流の場です。</a:t>
            </a:r>
          </a:p>
        </p:txBody>
      </p:sp>
      <p:pic>
        <p:nvPicPr>
          <p:cNvPr id="4" name="図 3">
            <a:extLst>
              <a:ext uri="{FF2B5EF4-FFF2-40B4-BE49-F238E27FC236}">
                <a16:creationId xmlns:a16="http://schemas.microsoft.com/office/drawing/2014/main" id="{76B21FAB-35CE-E1DC-20B0-81BC9F4A35DC}"/>
              </a:ext>
            </a:extLst>
          </p:cNvPr>
          <p:cNvPicPr>
            <a:picLocks noChangeAspect="1"/>
          </p:cNvPicPr>
          <p:nvPr/>
        </p:nvPicPr>
        <p:blipFill>
          <a:blip r:embed="rId2"/>
          <a:stretch>
            <a:fillRect/>
          </a:stretch>
        </p:blipFill>
        <p:spPr>
          <a:xfrm>
            <a:off x="0" y="1333272"/>
            <a:ext cx="6096000" cy="4572000"/>
          </a:xfrm>
          <a:prstGeom prst="rect">
            <a:avLst/>
          </a:prstGeom>
        </p:spPr>
      </p:pic>
      <p:pic>
        <p:nvPicPr>
          <p:cNvPr id="1026" name="Picture 2" descr="5人、ヨガをしている人、テキストの画像のようです">
            <a:extLst>
              <a:ext uri="{FF2B5EF4-FFF2-40B4-BE49-F238E27FC236}">
                <a16:creationId xmlns:a16="http://schemas.microsoft.com/office/drawing/2014/main" id="{0BBD3A5F-6A9F-9F6D-C050-AF68B7564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8" y="2204444"/>
            <a:ext cx="6096001" cy="4575178"/>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E67134C9-86A0-D08B-B314-9A54D449D661}"/>
              </a:ext>
            </a:extLst>
          </p:cNvPr>
          <p:cNvSpPr txBox="1"/>
          <p:nvPr/>
        </p:nvSpPr>
        <p:spPr>
          <a:xfrm>
            <a:off x="1747158" y="5921055"/>
            <a:ext cx="2601684" cy="461665"/>
          </a:xfrm>
          <a:prstGeom prst="rect">
            <a:avLst/>
          </a:prstGeom>
          <a:noFill/>
        </p:spPr>
        <p:txBody>
          <a:bodyPr wrap="square" rtlCol="0">
            <a:spAutoFit/>
          </a:bodyPr>
          <a:lstStyle/>
          <a:p>
            <a:r>
              <a:rPr kumimoji="1" lang="ja-JP" altLang="en-US" sz="2400" dirty="0"/>
              <a:t>ランチ会の様子</a:t>
            </a:r>
          </a:p>
        </p:txBody>
      </p:sp>
      <p:sp>
        <p:nvSpPr>
          <p:cNvPr id="5" name="テキスト ボックス 4">
            <a:extLst>
              <a:ext uri="{FF2B5EF4-FFF2-40B4-BE49-F238E27FC236}">
                <a16:creationId xmlns:a16="http://schemas.microsoft.com/office/drawing/2014/main" id="{2DB49B21-7E9F-1724-F0E3-20707DA735DF}"/>
              </a:ext>
            </a:extLst>
          </p:cNvPr>
          <p:cNvSpPr txBox="1"/>
          <p:nvPr/>
        </p:nvSpPr>
        <p:spPr>
          <a:xfrm>
            <a:off x="7297782" y="1664400"/>
            <a:ext cx="3322322" cy="461665"/>
          </a:xfrm>
          <a:prstGeom prst="rect">
            <a:avLst/>
          </a:prstGeom>
          <a:noFill/>
        </p:spPr>
        <p:txBody>
          <a:bodyPr wrap="square" rtlCol="0">
            <a:spAutoFit/>
          </a:bodyPr>
          <a:lstStyle/>
          <a:p>
            <a:r>
              <a:rPr lang="ja-JP" altLang="en-US" sz="2400" dirty="0"/>
              <a:t>ピラティス教室</a:t>
            </a:r>
            <a:r>
              <a:rPr kumimoji="1" lang="ja-JP" altLang="en-US" sz="2400" dirty="0"/>
              <a:t>の様子</a:t>
            </a:r>
          </a:p>
        </p:txBody>
      </p:sp>
    </p:spTree>
    <p:extLst>
      <p:ext uri="{BB962C8B-B14F-4D97-AF65-F5344CB8AC3E}">
        <p14:creationId xmlns:p14="http://schemas.microsoft.com/office/powerpoint/2010/main" val="3611002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8F413AB-D9F5-4ECF-9918-223593AB0389}"/>
              </a:ext>
            </a:extLst>
          </p:cNvPr>
          <p:cNvSpPr>
            <a:spLocks noGrp="1"/>
          </p:cNvSpPr>
          <p:nvPr>
            <p:ph type="sldNum" sz="quarter" idx="12"/>
          </p:nvPr>
        </p:nvSpPr>
        <p:spPr/>
        <p:txBody>
          <a:bodyPr/>
          <a:lstStyle/>
          <a:p>
            <a:fld id="{02B0D97B-1F89-4E54-BD3B-D072655D093E}" type="slidenum">
              <a:rPr kumimoji="1" lang="ja-JP" altLang="en-US" smtClean="0"/>
              <a:t>16</a:t>
            </a:fld>
            <a:endParaRPr kumimoji="1" lang="ja-JP" altLang="en-US"/>
          </a:p>
        </p:txBody>
      </p:sp>
      <p:pic>
        <p:nvPicPr>
          <p:cNvPr id="6" name="図 5">
            <a:extLst>
              <a:ext uri="{FF2B5EF4-FFF2-40B4-BE49-F238E27FC236}">
                <a16:creationId xmlns:a16="http://schemas.microsoft.com/office/drawing/2014/main" id="{87DB8B45-0823-49F0-BB96-C5FB77B68CB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0" y="1"/>
            <a:ext cx="12191999" cy="6858000"/>
          </a:xfrm>
          <a:prstGeom prst="rect">
            <a:avLst/>
          </a:prstGeom>
        </p:spPr>
      </p:pic>
      <p:sp>
        <p:nvSpPr>
          <p:cNvPr id="3" name="コンテンツ プレースホルダー 2">
            <a:extLst>
              <a:ext uri="{FF2B5EF4-FFF2-40B4-BE49-F238E27FC236}">
                <a16:creationId xmlns:a16="http://schemas.microsoft.com/office/drawing/2014/main" id="{7B0124F4-34A2-47AF-ACF3-4DE626272E7C}"/>
              </a:ext>
            </a:extLst>
          </p:cNvPr>
          <p:cNvSpPr>
            <a:spLocks noGrp="1"/>
          </p:cNvSpPr>
          <p:nvPr>
            <p:ph idx="1"/>
          </p:nvPr>
        </p:nvSpPr>
        <p:spPr>
          <a:xfrm>
            <a:off x="481263" y="1295400"/>
            <a:ext cx="11710735" cy="5388756"/>
          </a:xfrm>
          <a:solidFill>
            <a:srgbClr val="FFFFFF">
              <a:alpha val="50196"/>
            </a:srgbClr>
          </a:solidFill>
        </p:spPr>
        <p:txBody>
          <a:bodyPr>
            <a:normAutofit/>
          </a:bodyPr>
          <a:lstStyle/>
          <a:p>
            <a:pPr marL="0" indent="0">
              <a:lnSpc>
                <a:spcPct val="100000"/>
              </a:lnSpc>
              <a:buNone/>
            </a:pPr>
            <a:r>
              <a:rPr kumimoji="1" lang="ja-JP" altLang="en-US" dirty="0"/>
              <a:t>生きづらさ、悩み・困りごとを抱える</a:t>
            </a:r>
            <a:r>
              <a:rPr lang="ja-JP" altLang="en-US" dirty="0"/>
              <a:t>児童・生徒、そのご家族</a:t>
            </a:r>
            <a:r>
              <a:rPr kumimoji="1" lang="ja-JP" altLang="en-US" dirty="0"/>
              <a:t>を</a:t>
            </a:r>
            <a:endParaRPr kumimoji="1" lang="en-US" altLang="ja-JP" dirty="0"/>
          </a:p>
          <a:p>
            <a:pPr marL="0" indent="0">
              <a:lnSpc>
                <a:spcPct val="100000"/>
              </a:lnSpc>
              <a:buNone/>
            </a:pPr>
            <a:r>
              <a:rPr kumimoji="1" lang="ja-JP" altLang="en-US" dirty="0"/>
              <a:t>孤独な思いにさせたり、地域社会の中で孤立させたりし</a:t>
            </a:r>
            <a:r>
              <a:rPr lang="ja-JP" altLang="en-US" dirty="0"/>
              <a:t>ない</a:t>
            </a:r>
            <a:r>
              <a:rPr kumimoji="1" lang="ja-JP" altLang="en-US" dirty="0"/>
              <a:t>ためには</a:t>
            </a:r>
            <a:endParaRPr kumimoji="1" lang="en-US" altLang="ja-JP" dirty="0"/>
          </a:p>
          <a:p>
            <a:pPr marL="0" indent="0">
              <a:lnSpc>
                <a:spcPct val="100000"/>
              </a:lnSpc>
              <a:buNone/>
            </a:pPr>
            <a:r>
              <a:rPr kumimoji="1" lang="ja-JP" altLang="en-US" dirty="0"/>
              <a:t>「専門性（制度）」も必要だけど</a:t>
            </a:r>
            <a:endParaRPr kumimoji="1" lang="en-US" altLang="ja-JP" dirty="0"/>
          </a:p>
          <a:p>
            <a:pPr marL="0" indent="0">
              <a:lnSpc>
                <a:spcPct val="200000"/>
              </a:lnSpc>
              <a:buNone/>
            </a:pPr>
            <a:r>
              <a:rPr kumimoji="1" lang="ja-JP" altLang="en-US" sz="4000" b="1" dirty="0">
                <a:solidFill>
                  <a:schemeClr val="accent6">
                    <a:lumMod val="75000"/>
                  </a:schemeClr>
                </a:solidFill>
              </a:rPr>
              <a:t>　</a:t>
            </a:r>
            <a:r>
              <a:rPr kumimoji="1" lang="ja-JP" altLang="en-US" sz="4800" b="1" dirty="0">
                <a:solidFill>
                  <a:schemeClr val="accent6">
                    <a:lumMod val="75000"/>
                  </a:schemeClr>
                </a:solidFill>
              </a:rPr>
              <a:t>大切なのは「関係性（人）」</a:t>
            </a:r>
            <a:endParaRPr kumimoji="1" lang="en-US" altLang="ja-JP" sz="4800" b="1" dirty="0">
              <a:solidFill>
                <a:schemeClr val="accent6">
                  <a:lumMod val="75000"/>
                </a:schemeClr>
              </a:solidFill>
            </a:endParaRPr>
          </a:p>
          <a:p>
            <a:pPr marL="0" indent="0">
              <a:lnSpc>
                <a:spcPct val="200000"/>
              </a:lnSpc>
              <a:buNone/>
            </a:pPr>
            <a:r>
              <a:rPr lang="ja-JP" altLang="en-US" sz="3600" b="1" dirty="0">
                <a:solidFill>
                  <a:schemeClr val="accent6">
                    <a:lumMod val="75000"/>
                  </a:schemeClr>
                </a:solidFill>
              </a:rPr>
              <a:t>まずは、活動を通じて、人と人がつながりあえる地域に</a:t>
            </a:r>
            <a:endParaRPr kumimoji="1" lang="en-US" altLang="ja-JP" sz="3600" b="1" dirty="0">
              <a:solidFill>
                <a:schemeClr val="accent6">
                  <a:lumMod val="75000"/>
                </a:schemeClr>
              </a:solidFill>
            </a:endParaRPr>
          </a:p>
        </p:txBody>
      </p:sp>
      <p:sp>
        <p:nvSpPr>
          <p:cNvPr id="2" name="タイトル 1">
            <a:extLst>
              <a:ext uri="{FF2B5EF4-FFF2-40B4-BE49-F238E27FC236}">
                <a16:creationId xmlns:a16="http://schemas.microsoft.com/office/drawing/2014/main" id="{0A6F9A1B-FDC8-41AC-8561-939239000AA1}"/>
              </a:ext>
            </a:extLst>
          </p:cNvPr>
          <p:cNvSpPr>
            <a:spLocks noGrp="1"/>
          </p:cNvSpPr>
          <p:nvPr>
            <p:ph type="title"/>
          </p:nvPr>
        </p:nvSpPr>
        <p:spPr>
          <a:xfrm>
            <a:off x="112525" y="239098"/>
            <a:ext cx="10471968" cy="817206"/>
          </a:xfrm>
        </p:spPr>
        <p:txBody>
          <a:bodyPr>
            <a:normAutofit fontScale="90000"/>
          </a:bodyPr>
          <a:lstStyle/>
          <a:p>
            <a:pPr>
              <a:lnSpc>
                <a:spcPts val="4800"/>
              </a:lnSpc>
            </a:pPr>
            <a:r>
              <a:rPr kumimoji="1" lang="ja-JP" altLang="en-US" sz="3200" b="1" dirty="0"/>
              <a:t>～ </a:t>
            </a:r>
            <a:r>
              <a:rPr lang="ja-JP" altLang="en-US" sz="3200" b="1" dirty="0"/>
              <a:t>肝付町不登校児童生徒支援室 きらっと が目指すこと</a:t>
            </a:r>
            <a:r>
              <a:rPr kumimoji="1" lang="ja-JP" altLang="en-US" sz="3200" b="1" dirty="0"/>
              <a:t> ～</a:t>
            </a:r>
          </a:p>
        </p:txBody>
      </p:sp>
    </p:spTree>
    <p:extLst>
      <p:ext uri="{BB962C8B-B14F-4D97-AF65-F5344CB8AC3E}">
        <p14:creationId xmlns:p14="http://schemas.microsoft.com/office/powerpoint/2010/main" val="617533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3EA5760-160A-41E1-96CB-01DD35F35219}"/>
              </a:ext>
            </a:extLst>
          </p:cNvPr>
          <p:cNvPicPr>
            <a:picLocks noChangeAspect="1"/>
          </p:cNvPicPr>
          <p:nvPr/>
        </p:nvPicPr>
        <p:blipFill rotWithShape="1">
          <a:blip r:embed="rId3">
            <a:extLst>
              <a:ext uri="{28A0092B-C50C-407E-A947-70E740481C1C}">
                <a14:useLocalDpi xmlns:a14="http://schemas.microsoft.com/office/drawing/2010/main" val="0"/>
              </a:ext>
            </a:extLst>
          </a:blip>
          <a:srcRect t="16969" b="21777"/>
          <a:stretch/>
        </p:blipFill>
        <p:spPr>
          <a:xfrm flipH="1">
            <a:off x="2892126" y="1524912"/>
            <a:ext cx="1098234" cy="698076"/>
          </a:xfrm>
          <a:prstGeom prst="rect">
            <a:avLst/>
          </a:prstGeom>
        </p:spPr>
      </p:pic>
      <p:pic>
        <p:nvPicPr>
          <p:cNvPr id="18" name="図 17">
            <a:extLst>
              <a:ext uri="{FF2B5EF4-FFF2-40B4-BE49-F238E27FC236}">
                <a16:creationId xmlns:a16="http://schemas.microsoft.com/office/drawing/2014/main" id="{6C4C4286-CD35-4BE3-97B7-1D5B2EE5A07E}"/>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013882" y="1209565"/>
            <a:ext cx="545972" cy="545972"/>
          </a:xfrm>
          <a:prstGeom prst="rect">
            <a:avLst/>
          </a:prstGeom>
        </p:spPr>
      </p:pic>
      <p:sp>
        <p:nvSpPr>
          <p:cNvPr id="16" name="楕円 15">
            <a:extLst>
              <a:ext uri="{FF2B5EF4-FFF2-40B4-BE49-F238E27FC236}">
                <a16:creationId xmlns:a16="http://schemas.microsoft.com/office/drawing/2014/main" id="{6E65D0B0-91D8-46C8-A268-4989DF62CFE8}"/>
              </a:ext>
            </a:extLst>
          </p:cNvPr>
          <p:cNvSpPr/>
          <p:nvPr/>
        </p:nvSpPr>
        <p:spPr>
          <a:xfrm>
            <a:off x="79356" y="1288302"/>
            <a:ext cx="2478640" cy="1059163"/>
          </a:xfrm>
          <a:prstGeom prst="ellipse">
            <a:avLst/>
          </a:prstGeom>
          <a:solidFill>
            <a:schemeClr val="accent5">
              <a:lumMod val="60000"/>
              <a:lumOff val="40000"/>
            </a:schemeClr>
          </a:solidFill>
          <a:ln>
            <a:solidFill>
              <a:schemeClr val="accent5">
                <a:lumMod val="50000"/>
              </a:schemeClr>
            </a:solidFill>
          </a:ln>
        </p:spPr>
        <p:style>
          <a:lnRef idx="1">
            <a:schemeClr val="accent4"/>
          </a:lnRef>
          <a:fillRef idx="2">
            <a:schemeClr val="accent4"/>
          </a:fillRef>
          <a:effectRef idx="1">
            <a:schemeClr val="accent4"/>
          </a:effectRef>
          <a:fontRef idx="minor">
            <a:schemeClr val="dk1"/>
          </a:fontRef>
        </p:style>
        <p:txBody>
          <a:bodyPr lIns="36000" rIns="36000" rtlCol="0" anchor="ctr"/>
          <a:lstStyle/>
          <a:p>
            <a:pPr algn="ctr"/>
            <a:r>
              <a:rPr kumimoji="1" lang="ja-JP" altLang="en-US" b="1" dirty="0">
                <a:solidFill>
                  <a:schemeClr val="bg1"/>
                </a:solidFill>
                <a:latin typeface="+mn-ea"/>
              </a:rPr>
              <a:t>２４Ｈ体制</a:t>
            </a:r>
            <a:endParaRPr kumimoji="1" lang="en-US" altLang="ja-JP" b="1" dirty="0">
              <a:solidFill>
                <a:schemeClr val="bg1"/>
              </a:solidFill>
              <a:latin typeface="+mn-ea"/>
            </a:endParaRPr>
          </a:p>
        </p:txBody>
      </p:sp>
      <p:sp>
        <p:nvSpPr>
          <p:cNvPr id="7" name="右カーブ矢印 6"/>
          <p:cNvSpPr/>
          <p:nvPr/>
        </p:nvSpPr>
        <p:spPr>
          <a:xfrm>
            <a:off x="1758670" y="1904826"/>
            <a:ext cx="8956895" cy="4413260"/>
          </a:xfrm>
          <a:prstGeom prst="curvedRightArrow">
            <a:avLst>
              <a:gd name="adj1" fmla="val 24286"/>
              <a:gd name="adj2" fmla="val 47078"/>
              <a:gd name="adj3" fmla="val 32863"/>
            </a:avLst>
          </a:prstGeom>
          <a:solidFill>
            <a:srgbClr val="67B9CF"/>
          </a:solidFill>
          <a:ln>
            <a:solidFill>
              <a:schemeClr val="tx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endParaRPr lang="ja-JP" altLang="en-US">
              <a:solidFill>
                <a:srgbClr val="000000"/>
              </a:solidFill>
              <a:latin typeface="+mn-ea"/>
            </a:endParaRPr>
          </a:p>
        </p:txBody>
      </p:sp>
      <p:sp>
        <p:nvSpPr>
          <p:cNvPr id="50" name="テキスト ボックス 4"/>
          <p:cNvSpPr txBox="1">
            <a:spLocks noChangeArrowheads="1"/>
          </p:cNvSpPr>
          <p:nvPr/>
        </p:nvSpPr>
        <p:spPr bwMode="auto">
          <a:xfrm>
            <a:off x="13146" y="5284843"/>
            <a:ext cx="4766342" cy="1150440"/>
          </a:xfrm>
          <a:prstGeom prst="rect">
            <a:avLst/>
          </a:prstGeom>
          <a:noFill/>
          <a:ln w="25400" cap="rnd">
            <a:noFill/>
            <a:miter lim="800000"/>
            <a:headEnd/>
            <a:tailEnd/>
          </a:ln>
        </p:spPr>
        <p:txBody>
          <a:bodyPr vert="horz" wrap="square" lIns="91440" tIns="45720" rIns="91440" bIns="45720" numCol="1" anchor="t" anchorCtr="0" compatLnSpc="1">
            <a:prstTxWarp prst="textNoShape">
              <a:avLst/>
            </a:prstTxWarp>
          </a:bodyPr>
          <a:lstStyle/>
          <a:p>
            <a:pPr algn="l"/>
            <a:r>
              <a:rPr lang="en-US" altLang="ja-JP" sz="1400" b="1" dirty="0">
                <a:solidFill>
                  <a:schemeClr val="accent5">
                    <a:lumMod val="50000"/>
                  </a:schemeClr>
                </a:solidFill>
                <a:latin typeface="+mn-ea"/>
                <a:cs typeface="Times New Roman" pitchFamily="18" charset="0"/>
              </a:rPr>
              <a:t>〔</a:t>
            </a:r>
            <a:r>
              <a:rPr lang="ja-JP" altLang="en-US" sz="1400" b="1" dirty="0">
                <a:solidFill>
                  <a:schemeClr val="accent5">
                    <a:lumMod val="50000"/>
                  </a:schemeClr>
                </a:solidFill>
                <a:latin typeface="+mn-ea"/>
                <a:cs typeface="Times New Roman" pitchFamily="18" charset="0"/>
              </a:rPr>
              <a:t>地域を基盤としたソーシャルワーク</a:t>
            </a:r>
            <a:r>
              <a:rPr lang="en-US" altLang="ja-JP" sz="1400" b="1" dirty="0">
                <a:solidFill>
                  <a:schemeClr val="accent5">
                    <a:lumMod val="50000"/>
                  </a:schemeClr>
                </a:solidFill>
                <a:latin typeface="+mn-ea"/>
                <a:cs typeface="Times New Roman" pitchFamily="18" charset="0"/>
              </a:rPr>
              <a:t>〕</a:t>
            </a:r>
          </a:p>
          <a:p>
            <a:pPr algn="l"/>
            <a:r>
              <a:rPr lang="ja-JP" altLang="en-US" sz="1400" b="1" dirty="0">
                <a:solidFill>
                  <a:schemeClr val="accent5">
                    <a:lumMod val="50000"/>
                  </a:schemeClr>
                </a:solidFill>
                <a:latin typeface="+mn-ea"/>
                <a:cs typeface="Times New Roman" pitchFamily="18" charset="0"/>
              </a:rPr>
              <a:t>　・定期カンファレンスで支援の方向性を各機関と共有</a:t>
            </a:r>
            <a:endParaRPr lang="en-US" altLang="ja-JP" sz="1400" b="1" dirty="0">
              <a:solidFill>
                <a:schemeClr val="accent5">
                  <a:lumMod val="50000"/>
                </a:schemeClr>
              </a:solidFill>
              <a:latin typeface="+mn-ea"/>
              <a:cs typeface="Times New Roman" pitchFamily="18" charset="0"/>
            </a:endParaRPr>
          </a:p>
          <a:p>
            <a:pPr algn="l"/>
            <a:r>
              <a:rPr lang="ja-JP" altLang="en-US" sz="1400" b="1" dirty="0">
                <a:solidFill>
                  <a:schemeClr val="accent5">
                    <a:lumMod val="50000"/>
                  </a:schemeClr>
                </a:solidFill>
                <a:latin typeface="+mn-ea"/>
                <a:cs typeface="Times New Roman" pitchFamily="18" charset="0"/>
              </a:rPr>
              <a:t>　・地域の社会資源を巻き込んで新たな仕組みを開発</a:t>
            </a:r>
            <a:endParaRPr lang="en-US" altLang="ja-JP" sz="1400" b="1" dirty="0">
              <a:solidFill>
                <a:schemeClr val="accent5">
                  <a:lumMod val="50000"/>
                </a:schemeClr>
              </a:solidFill>
              <a:latin typeface="+mn-ea"/>
              <a:cs typeface="Times New Roman" pitchFamily="18" charset="0"/>
            </a:endParaRPr>
          </a:p>
          <a:p>
            <a:pPr algn="l"/>
            <a:r>
              <a:rPr lang="ja-JP" altLang="en-US" sz="1400" b="1" dirty="0">
                <a:solidFill>
                  <a:schemeClr val="accent5">
                    <a:lumMod val="50000"/>
                  </a:schemeClr>
                </a:solidFill>
                <a:latin typeface="+mn-ea"/>
                <a:cs typeface="Times New Roman" pitchFamily="18" charset="0"/>
              </a:rPr>
              <a:t>　・垣根のない福祉づくりで地域への理解を獲得</a:t>
            </a:r>
            <a:endParaRPr lang="en-US" altLang="ja-JP" sz="1400" b="1" dirty="0">
              <a:solidFill>
                <a:schemeClr val="accent5">
                  <a:lumMod val="50000"/>
                </a:schemeClr>
              </a:solidFill>
              <a:latin typeface="+mn-ea"/>
              <a:cs typeface="Times New Roman" pitchFamily="18" charset="0"/>
            </a:endParaRPr>
          </a:p>
          <a:p>
            <a:pPr algn="l"/>
            <a:r>
              <a:rPr lang="ja-JP" altLang="en-US" sz="1400" b="1" dirty="0">
                <a:solidFill>
                  <a:schemeClr val="accent5">
                    <a:lumMod val="50000"/>
                  </a:schemeClr>
                </a:solidFill>
                <a:latin typeface="+mn-ea"/>
                <a:cs typeface="Times New Roman" pitchFamily="18" charset="0"/>
              </a:rPr>
              <a:t>　・公的機関へ必要な仕組みの政策提言</a:t>
            </a:r>
            <a:endParaRPr lang="en-US" altLang="ja-JP" sz="1400" b="1" dirty="0">
              <a:solidFill>
                <a:schemeClr val="accent5">
                  <a:lumMod val="50000"/>
                </a:schemeClr>
              </a:solidFill>
              <a:latin typeface="+mn-ea"/>
              <a:cs typeface="Times New Roman" pitchFamily="18" charset="0"/>
            </a:endParaRPr>
          </a:p>
        </p:txBody>
      </p:sp>
      <p:sp>
        <p:nvSpPr>
          <p:cNvPr id="14" name="テキスト ボックス 10"/>
          <p:cNvSpPr txBox="1">
            <a:spLocks noChangeArrowheads="1"/>
          </p:cNvSpPr>
          <p:nvPr/>
        </p:nvSpPr>
        <p:spPr bwMode="auto">
          <a:xfrm>
            <a:off x="279767" y="1021022"/>
            <a:ext cx="2082428" cy="343377"/>
          </a:xfrm>
          <a:prstGeom prst="rect">
            <a:avLst/>
          </a:prstGeom>
          <a:solidFill>
            <a:schemeClr val="bg1"/>
          </a:solidFill>
          <a:ln w="28575">
            <a:solidFill>
              <a:schemeClr val="accent5"/>
            </a:solidFill>
            <a:headEnd/>
            <a:tailEnd/>
          </a:ln>
        </p:spPr>
        <p:style>
          <a:lnRef idx="2">
            <a:schemeClr val="accent2"/>
          </a:lnRef>
          <a:fillRef idx="1">
            <a:schemeClr val="lt1"/>
          </a:fillRef>
          <a:effectRef idx="0">
            <a:schemeClr val="accent2"/>
          </a:effectRef>
          <a:fontRef idx="minor">
            <a:schemeClr val="dk1"/>
          </a:fontRef>
        </p:style>
        <p:txBody>
          <a:bodyPr vert="horz" wrap="square" lIns="0" tIns="36000" rIns="72000" bIns="36000" numCol="1" anchor="ctr" anchorCtr="1" compatLnSpc="1">
            <a:prstTxWarp prst="textNoShape">
              <a:avLst/>
            </a:prstTxWarp>
          </a:bodyPr>
          <a:lstStyle/>
          <a:p>
            <a:pPr indent="88900" algn="ctr"/>
            <a:r>
              <a:rPr lang="ja-JP" altLang="en-US" sz="1600" b="1" dirty="0">
                <a:solidFill>
                  <a:schemeClr val="accent1"/>
                </a:solidFill>
                <a:latin typeface="+mn-ea"/>
                <a:cs typeface="Times New Roman" pitchFamily="18" charset="0"/>
              </a:rPr>
              <a:t>ふらっと・きらっと</a:t>
            </a:r>
            <a:endParaRPr lang="en-US" altLang="ja-JP" sz="1600" b="1" dirty="0">
              <a:solidFill>
                <a:schemeClr val="accent1"/>
              </a:solidFill>
              <a:latin typeface="+mn-ea"/>
              <a:cs typeface="Times New Roman" pitchFamily="18" charset="0"/>
            </a:endParaRPr>
          </a:p>
        </p:txBody>
      </p:sp>
      <p:sp>
        <p:nvSpPr>
          <p:cNvPr id="9" name="テキスト ボックス 4"/>
          <p:cNvSpPr txBox="1">
            <a:spLocks noChangeArrowheads="1"/>
          </p:cNvSpPr>
          <p:nvPr/>
        </p:nvSpPr>
        <p:spPr bwMode="auto">
          <a:xfrm>
            <a:off x="2584955" y="1051811"/>
            <a:ext cx="1847539" cy="584216"/>
          </a:xfrm>
          <a:prstGeom prst="rect">
            <a:avLst/>
          </a:prstGeom>
          <a:noFill/>
          <a:ln w="25400" cap="rnd">
            <a:noFill/>
            <a:miter lim="800000"/>
            <a:headEnd/>
            <a:tailEnd/>
          </a:ln>
        </p:spPr>
        <p:txBody>
          <a:bodyPr vert="horz" wrap="square" lIns="91440" tIns="45720" rIns="91440" bIns="45720" numCol="1" anchor="t" anchorCtr="0" compatLnSpc="1">
            <a:prstTxWarp prst="textNoShape">
              <a:avLst/>
            </a:prstTxWarp>
          </a:bodyPr>
          <a:lstStyle/>
          <a:p>
            <a:pPr algn="l"/>
            <a:r>
              <a:rPr lang="ja-JP" altLang="en-US" sz="1600" b="1" dirty="0">
                <a:solidFill>
                  <a:schemeClr val="accent6">
                    <a:lumMod val="50000"/>
                  </a:schemeClr>
                </a:solidFill>
                <a:latin typeface="+mn-ea"/>
                <a:cs typeface="Times New Roman" pitchFamily="18" charset="0"/>
              </a:rPr>
              <a:t>アウトリーチ対応</a:t>
            </a:r>
            <a:endParaRPr lang="en-US" altLang="ja-JP" sz="1600" b="1" dirty="0">
              <a:solidFill>
                <a:schemeClr val="accent6">
                  <a:lumMod val="50000"/>
                </a:schemeClr>
              </a:solidFill>
              <a:latin typeface="+mn-ea"/>
              <a:cs typeface="Times New Roman" pitchFamily="18" charset="0"/>
            </a:endParaRPr>
          </a:p>
          <a:p>
            <a:pPr algn="l"/>
            <a:r>
              <a:rPr lang="ja-JP" altLang="en-US" sz="1600" b="1" dirty="0">
                <a:solidFill>
                  <a:schemeClr val="accent6">
                    <a:lumMod val="50000"/>
                  </a:schemeClr>
                </a:solidFill>
                <a:latin typeface="+mn-ea"/>
                <a:cs typeface="Times New Roman" pitchFamily="18" charset="0"/>
              </a:rPr>
              <a:t>送迎付きの支援</a:t>
            </a:r>
            <a:endParaRPr lang="en-US" altLang="ja-JP" sz="1600" b="1" dirty="0">
              <a:solidFill>
                <a:schemeClr val="accent6">
                  <a:lumMod val="50000"/>
                </a:schemeClr>
              </a:solidFill>
              <a:latin typeface="+mn-ea"/>
              <a:cs typeface="Times New Roman" pitchFamily="18" charset="0"/>
            </a:endParaRPr>
          </a:p>
        </p:txBody>
      </p:sp>
      <p:sp>
        <p:nvSpPr>
          <p:cNvPr id="8" name="円/楕円 7"/>
          <p:cNvSpPr/>
          <p:nvPr/>
        </p:nvSpPr>
        <p:spPr>
          <a:xfrm>
            <a:off x="7197717" y="5511539"/>
            <a:ext cx="990435" cy="609825"/>
          </a:xfrm>
          <a:prstGeom prst="ellipse">
            <a:avLst/>
          </a:prstGeom>
          <a:solidFill>
            <a:srgbClr val="FAE7FF"/>
          </a:solidFill>
          <a:ln w="28575">
            <a:solidFill>
              <a:srgbClr val="7030A0"/>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algn="ctr"/>
            <a:r>
              <a:rPr lang="ja-JP" altLang="en-US" sz="1200" b="1" dirty="0">
                <a:latin typeface="+mn-ea"/>
              </a:rPr>
              <a:t>居場所</a:t>
            </a:r>
            <a:endParaRPr lang="en-US" altLang="ja-JP" sz="1200" b="1" dirty="0">
              <a:latin typeface="+mn-ea"/>
            </a:endParaRPr>
          </a:p>
        </p:txBody>
      </p:sp>
      <p:sp>
        <p:nvSpPr>
          <p:cNvPr id="49" name="円/楕円 48"/>
          <p:cNvSpPr/>
          <p:nvPr/>
        </p:nvSpPr>
        <p:spPr>
          <a:xfrm>
            <a:off x="3689896" y="2108685"/>
            <a:ext cx="2044832" cy="1017449"/>
          </a:xfrm>
          <a:prstGeom prst="ellipse">
            <a:avLst/>
          </a:prstGeom>
          <a:ln w="28575">
            <a:solidFill>
              <a:schemeClr val="accent2"/>
            </a:solidFill>
          </a:ln>
        </p:spPr>
        <p:style>
          <a:lnRef idx="2">
            <a:schemeClr val="accent3"/>
          </a:lnRef>
          <a:fillRef idx="1">
            <a:schemeClr val="lt1"/>
          </a:fillRef>
          <a:effectRef idx="0">
            <a:schemeClr val="accent3"/>
          </a:effectRef>
          <a:fontRef idx="minor">
            <a:schemeClr val="dk1"/>
          </a:fontRef>
        </p:style>
        <p:txBody>
          <a:bodyPr lIns="36000" rIns="36000" rtlCol="0" anchor="ctr"/>
          <a:lstStyle/>
          <a:p>
            <a:pPr algn="ctr"/>
            <a:r>
              <a:rPr lang="ja-JP" altLang="en-US" sz="1200" b="1" dirty="0">
                <a:solidFill>
                  <a:srgbClr val="00B0F0"/>
                </a:solidFill>
                <a:latin typeface="+mn-ea"/>
              </a:rPr>
              <a:t>フリースクール</a:t>
            </a:r>
            <a:r>
              <a:rPr lang="ja-JP" altLang="en-US" sz="1200" b="1" dirty="0">
                <a:latin typeface="+mn-ea"/>
              </a:rPr>
              <a:t>の</a:t>
            </a:r>
            <a:endParaRPr lang="en-US" altLang="ja-JP" sz="1200" b="1" dirty="0">
              <a:latin typeface="+mn-ea"/>
            </a:endParaRPr>
          </a:p>
          <a:p>
            <a:pPr algn="ctr"/>
            <a:r>
              <a:rPr lang="ja-JP" altLang="en-US" sz="1200" b="1" dirty="0">
                <a:latin typeface="+mn-ea"/>
              </a:rPr>
              <a:t>通所は出席日数に</a:t>
            </a:r>
            <a:endParaRPr lang="en-US" altLang="ja-JP" sz="1200" b="1" dirty="0">
              <a:latin typeface="+mn-ea"/>
            </a:endParaRPr>
          </a:p>
          <a:p>
            <a:pPr algn="ctr"/>
            <a:r>
              <a:rPr lang="ja-JP" altLang="en-US" sz="1200" b="1" dirty="0">
                <a:latin typeface="+mn-ea"/>
              </a:rPr>
              <a:t>カウント！</a:t>
            </a:r>
            <a:endParaRPr lang="en-US" altLang="ja-JP" sz="1200" b="1" dirty="0">
              <a:latin typeface="+mn-ea"/>
            </a:endParaRPr>
          </a:p>
          <a:p>
            <a:pPr algn="ctr"/>
            <a:r>
              <a:rPr lang="ja-JP" altLang="en-US" sz="1200" b="1" dirty="0">
                <a:solidFill>
                  <a:schemeClr val="accent1">
                    <a:lumMod val="50000"/>
                  </a:schemeClr>
                </a:solidFill>
                <a:latin typeface="+mn-ea"/>
              </a:rPr>
              <a:t>インクルーシブ教育</a:t>
            </a:r>
            <a:endParaRPr lang="en-US" altLang="ja-JP" sz="1200" b="1" dirty="0">
              <a:solidFill>
                <a:schemeClr val="accent1">
                  <a:lumMod val="50000"/>
                </a:schemeClr>
              </a:solidFill>
              <a:latin typeface="+mn-ea"/>
            </a:endParaRPr>
          </a:p>
        </p:txBody>
      </p:sp>
      <p:sp>
        <p:nvSpPr>
          <p:cNvPr id="32" name="Rectangle 2"/>
          <p:cNvSpPr txBox="1">
            <a:spLocks noChangeArrowheads="1"/>
          </p:cNvSpPr>
          <p:nvPr/>
        </p:nvSpPr>
        <p:spPr>
          <a:xfrm>
            <a:off x="239867" y="19625"/>
            <a:ext cx="11553241" cy="521016"/>
          </a:xfrm>
          <a:prstGeom prst="rect">
            <a:avLst/>
          </a:prstGeom>
          <a:ln w="25400">
            <a:noFill/>
          </a:ln>
        </p:spPr>
        <p:txBody>
          <a:bodyPr vert="horz" lIns="91440" tIns="45720" rIns="91440" bIns="45720" rtlCol="0" anchor="ctr">
            <a:normAutofit/>
          </a:bodyPr>
          <a:lstStyle>
            <a:lvl1pPr algn="l" defTabSz="914400" rtl="0" eaLnBrk="0" fontAlgn="base" latinLnBrk="0" hangingPunct="0">
              <a:spcBef>
                <a:spcPct val="0"/>
              </a:spcBef>
              <a:spcAft>
                <a:spcPct val="0"/>
              </a:spcAft>
              <a:buNone/>
              <a:defRPr kumimoji="1" sz="2400" b="1" kern="1200">
                <a:solidFill>
                  <a:schemeClr val="tx2"/>
                </a:solidFill>
                <a:latin typeface="+mj-lt"/>
                <a:ea typeface="+mj-ea"/>
                <a:cs typeface="+mj-cs"/>
              </a:defRPr>
            </a:lvl1pPr>
            <a:lvl2pPr algn="l" rtl="0" eaLnBrk="0" fontAlgn="base" hangingPunct="0">
              <a:spcBef>
                <a:spcPct val="0"/>
              </a:spcBef>
              <a:spcAft>
                <a:spcPct val="0"/>
              </a:spcAft>
              <a:defRPr kumimoji="1" sz="2400" b="1">
                <a:solidFill>
                  <a:schemeClr val="tx2"/>
                </a:solidFill>
                <a:latin typeface="ＭＳ Ｐゴシック" pitchFamily="50" charset="-128"/>
                <a:ea typeface="ＭＳ Ｐゴシック" pitchFamily="50" charset="-128"/>
              </a:defRPr>
            </a:lvl2pPr>
            <a:lvl3pPr algn="l" rtl="0" eaLnBrk="0" fontAlgn="base" hangingPunct="0">
              <a:spcBef>
                <a:spcPct val="0"/>
              </a:spcBef>
              <a:spcAft>
                <a:spcPct val="0"/>
              </a:spcAft>
              <a:defRPr kumimoji="1" sz="2400" b="1">
                <a:solidFill>
                  <a:schemeClr val="tx2"/>
                </a:solidFill>
                <a:latin typeface="ＭＳ Ｐゴシック" pitchFamily="50" charset="-128"/>
                <a:ea typeface="ＭＳ Ｐゴシック" pitchFamily="50" charset="-128"/>
              </a:defRPr>
            </a:lvl3pPr>
            <a:lvl4pPr algn="l" rtl="0" eaLnBrk="0" fontAlgn="base" hangingPunct="0">
              <a:spcBef>
                <a:spcPct val="0"/>
              </a:spcBef>
              <a:spcAft>
                <a:spcPct val="0"/>
              </a:spcAft>
              <a:defRPr kumimoji="1" sz="2400" b="1">
                <a:solidFill>
                  <a:schemeClr val="tx2"/>
                </a:solidFill>
                <a:latin typeface="ＭＳ Ｐゴシック" pitchFamily="50" charset="-128"/>
                <a:ea typeface="ＭＳ Ｐゴシック" pitchFamily="50" charset="-128"/>
              </a:defRPr>
            </a:lvl4pPr>
            <a:lvl5pPr algn="l" rtl="0" eaLnBrk="0" fontAlgn="base" hangingPunct="0">
              <a:spcBef>
                <a:spcPct val="0"/>
              </a:spcBef>
              <a:spcAft>
                <a:spcPct val="0"/>
              </a:spcAft>
              <a:defRPr kumimoji="1" sz="2400" b="1">
                <a:solidFill>
                  <a:schemeClr val="tx2"/>
                </a:solidFill>
                <a:latin typeface="ＭＳ Ｐゴシック" pitchFamily="50" charset="-128"/>
                <a:ea typeface="ＭＳ Ｐゴシック" pitchFamily="50" charset="-128"/>
              </a:defRPr>
            </a:lvl5pPr>
            <a:lvl6pPr marL="457200" algn="l" rtl="0" fontAlgn="base">
              <a:spcBef>
                <a:spcPct val="0"/>
              </a:spcBef>
              <a:spcAft>
                <a:spcPct val="0"/>
              </a:spcAft>
              <a:defRPr kumimoji="1" sz="2400" b="1">
                <a:solidFill>
                  <a:schemeClr val="tx2"/>
                </a:solidFill>
                <a:latin typeface="ＭＳ Ｐゴシック" pitchFamily="50" charset="-128"/>
                <a:ea typeface="ＭＳ Ｐゴシック" pitchFamily="50" charset="-128"/>
              </a:defRPr>
            </a:lvl6pPr>
            <a:lvl7pPr marL="914400" algn="l" rtl="0" fontAlgn="base">
              <a:spcBef>
                <a:spcPct val="0"/>
              </a:spcBef>
              <a:spcAft>
                <a:spcPct val="0"/>
              </a:spcAft>
              <a:defRPr kumimoji="1" sz="2400" b="1">
                <a:solidFill>
                  <a:schemeClr val="tx2"/>
                </a:solidFill>
                <a:latin typeface="ＭＳ Ｐゴシック" pitchFamily="50" charset="-128"/>
                <a:ea typeface="ＭＳ Ｐゴシック" pitchFamily="50" charset="-128"/>
              </a:defRPr>
            </a:lvl7pPr>
            <a:lvl8pPr marL="1371600" algn="l" rtl="0" fontAlgn="base">
              <a:spcBef>
                <a:spcPct val="0"/>
              </a:spcBef>
              <a:spcAft>
                <a:spcPct val="0"/>
              </a:spcAft>
              <a:defRPr kumimoji="1" sz="2400" b="1">
                <a:solidFill>
                  <a:schemeClr val="tx2"/>
                </a:solidFill>
                <a:latin typeface="ＭＳ Ｐゴシック" pitchFamily="50" charset="-128"/>
                <a:ea typeface="ＭＳ Ｐゴシック" pitchFamily="50" charset="-128"/>
              </a:defRPr>
            </a:lvl8pPr>
            <a:lvl9pPr marL="1828800" algn="l" rtl="0" fontAlgn="base">
              <a:spcBef>
                <a:spcPct val="0"/>
              </a:spcBef>
              <a:spcAft>
                <a:spcPct val="0"/>
              </a:spcAft>
              <a:defRPr kumimoji="1" sz="2400" b="1">
                <a:solidFill>
                  <a:schemeClr val="tx2"/>
                </a:solidFill>
                <a:latin typeface="ＭＳ Ｐゴシック" pitchFamily="50" charset="-128"/>
                <a:ea typeface="ＭＳ Ｐゴシック" pitchFamily="50" charset="-128"/>
              </a:defRPr>
            </a:lvl9pPr>
          </a:lstStyle>
          <a:p>
            <a:pPr eaLnBrk="1" hangingPunct="1"/>
            <a:r>
              <a:rPr lang="ja-JP" altLang="en-US" sz="2800" dirty="0">
                <a:solidFill>
                  <a:schemeClr val="tx1"/>
                </a:solidFill>
                <a:latin typeface="+mj-ea"/>
              </a:rPr>
              <a:t>民間ならではの柔軟さと機動力を生かしたワンストップの寄り添い支援　　</a:t>
            </a:r>
            <a:endParaRPr lang="ja-JP" altLang="en-US" sz="2800" b="0" dirty="0">
              <a:solidFill>
                <a:schemeClr val="tx1"/>
              </a:solidFill>
              <a:latin typeface="+mj-ea"/>
            </a:endParaRPr>
          </a:p>
        </p:txBody>
      </p:sp>
      <p:sp>
        <p:nvSpPr>
          <p:cNvPr id="37" name="円/楕円 36"/>
          <p:cNvSpPr/>
          <p:nvPr/>
        </p:nvSpPr>
        <p:spPr>
          <a:xfrm>
            <a:off x="7883422" y="4608055"/>
            <a:ext cx="1984013" cy="1030288"/>
          </a:xfrm>
          <a:prstGeom prst="ellipse">
            <a:avLst/>
          </a:prstGeom>
          <a:ln w="28575">
            <a:solidFill>
              <a:srgbClr val="7030A0"/>
            </a:solidFill>
          </a:ln>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ja-JP" altLang="en-US" sz="1200" b="1" dirty="0">
                <a:latin typeface="+mn-ea"/>
              </a:rPr>
              <a:t>中間的就労</a:t>
            </a:r>
            <a:endParaRPr lang="en-US" altLang="ja-JP" sz="1200" b="1" dirty="0">
              <a:latin typeface="+mn-ea"/>
            </a:endParaRPr>
          </a:p>
          <a:p>
            <a:pPr algn="ctr"/>
            <a:r>
              <a:rPr lang="ja-JP" altLang="en-US" sz="1200" b="1" dirty="0">
                <a:latin typeface="+mn-ea"/>
              </a:rPr>
              <a:t>就職支援</a:t>
            </a:r>
            <a:endParaRPr lang="en-US" altLang="ja-JP" sz="1200" b="1" dirty="0">
              <a:latin typeface="+mn-ea"/>
            </a:endParaRPr>
          </a:p>
          <a:p>
            <a:pPr algn="ctr"/>
            <a:r>
              <a:rPr lang="ja-JP" altLang="en-US" sz="1200" b="1" dirty="0">
                <a:latin typeface="+mn-ea"/>
              </a:rPr>
              <a:t>社会生活自立支援</a:t>
            </a:r>
            <a:endParaRPr lang="en-US" altLang="ja-JP" sz="1200" b="1" dirty="0">
              <a:latin typeface="+mn-ea"/>
            </a:endParaRPr>
          </a:p>
          <a:p>
            <a:pPr algn="ctr"/>
            <a:r>
              <a:rPr lang="ja-JP" altLang="en-US" sz="1200" b="1" dirty="0">
                <a:latin typeface="+mn-ea"/>
              </a:rPr>
              <a:t>宿泊型自活準備支援</a:t>
            </a:r>
            <a:endParaRPr lang="en-US" altLang="ja-JP" sz="1200" b="1" dirty="0">
              <a:latin typeface="+mn-ea"/>
            </a:endParaRPr>
          </a:p>
          <a:p>
            <a:pPr algn="ctr"/>
            <a:r>
              <a:rPr lang="ja-JP" altLang="en-US" sz="1200" b="1" dirty="0">
                <a:solidFill>
                  <a:schemeClr val="accent5">
                    <a:lumMod val="50000"/>
                  </a:schemeClr>
                </a:solidFill>
                <a:latin typeface="+mn-ea"/>
              </a:rPr>
              <a:t>参加型支援</a:t>
            </a:r>
            <a:endParaRPr lang="en-US" altLang="ja-JP" sz="1200" b="1" dirty="0">
              <a:solidFill>
                <a:schemeClr val="accent5">
                  <a:lumMod val="50000"/>
                </a:schemeClr>
              </a:solidFill>
              <a:latin typeface="+mn-ea"/>
            </a:endParaRPr>
          </a:p>
        </p:txBody>
      </p:sp>
      <p:sp>
        <p:nvSpPr>
          <p:cNvPr id="43" name="円/楕円 42"/>
          <p:cNvSpPr/>
          <p:nvPr/>
        </p:nvSpPr>
        <p:spPr>
          <a:xfrm>
            <a:off x="10793039" y="4613789"/>
            <a:ext cx="1375939" cy="1371712"/>
          </a:xfrm>
          <a:prstGeom prst="ellipse">
            <a:avLst/>
          </a:prstGeom>
          <a:solidFill>
            <a:srgbClr val="FFC5FF"/>
          </a:solidFill>
          <a:ln>
            <a:solidFill>
              <a:srgbClr val="FF0000"/>
            </a:solidFill>
          </a:ln>
        </p:spPr>
        <p:style>
          <a:lnRef idx="1">
            <a:schemeClr val="accent4"/>
          </a:lnRef>
          <a:fillRef idx="2">
            <a:schemeClr val="accent4"/>
          </a:fillRef>
          <a:effectRef idx="1">
            <a:schemeClr val="accent4"/>
          </a:effectRef>
          <a:fontRef idx="minor">
            <a:schemeClr val="dk1"/>
          </a:fontRef>
        </p:style>
        <p:txBody>
          <a:bodyPr lIns="36000" rIns="36000" rtlCol="0" anchor="ctr"/>
          <a:lstStyle/>
          <a:p>
            <a:pPr algn="ctr"/>
            <a:r>
              <a:rPr lang="ja-JP" altLang="en-US" sz="1600" b="1" dirty="0">
                <a:solidFill>
                  <a:schemeClr val="accent1">
                    <a:lumMod val="50000"/>
                  </a:schemeClr>
                </a:solidFill>
                <a:latin typeface="+mn-ea"/>
              </a:rPr>
              <a:t>就職後</a:t>
            </a:r>
            <a:r>
              <a:rPr lang="ja-JP" altLang="en-US" sz="1600" b="1" dirty="0">
                <a:latin typeface="+mn-ea"/>
              </a:rPr>
              <a:t>も</a:t>
            </a:r>
            <a:endParaRPr lang="en-US" altLang="ja-JP" sz="1600" b="1" dirty="0">
              <a:latin typeface="+mn-ea"/>
            </a:endParaRPr>
          </a:p>
          <a:p>
            <a:pPr algn="ctr"/>
            <a:r>
              <a:rPr lang="ja-JP" altLang="en-US" sz="1600" b="1" dirty="0">
                <a:latin typeface="+mn-ea"/>
              </a:rPr>
              <a:t>継続的な</a:t>
            </a:r>
            <a:endParaRPr lang="en-US" altLang="ja-JP" sz="1600" b="1" dirty="0">
              <a:latin typeface="+mn-ea"/>
            </a:endParaRPr>
          </a:p>
          <a:p>
            <a:pPr algn="ctr"/>
            <a:r>
              <a:rPr lang="ja-JP" altLang="en-US" sz="1600" b="1" dirty="0">
                <a:latin typeface="+mn-ea"/>
              </a:rPr>
              <a:t>つながり</a:t>
            </a:r>
            <a:endParaRPr lang="en-US" altLang="ja-JP" sz="1600" b="1" dirty="0">
              <a:latin typeface="+mn-ea"/>
            </a:endParaRPr>
          </a:p>
        </p:txBody>
      </p:sp>
      <p:sp>
        <p:nvSpPr>
          <p:cNvPr id="17" name="正方形/長方形 16"/>
          <p:cNvSpPr/>
          <p:nvPr/>
        </p:nvSpPr>
        <p:spPr>
          <a:xfrm>
            <a:off x="96564" y="6435283"/>
            <a:ext cx="12003699" cy="407173"/>
          </a:xfrm>
          <a:prstGeom prst="rect">
            <a:avLst/>
          </a:prstGeom>
          <a:ln w="190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latin typeface="+mn-ea"/>
              </a:rPr>
              <a:t>いつでも、どのような状態でも繋がることができ、一度繋がれば途切れることのない関係性づくり</a:t>
            </a:r>
            <a:endParaRPr lang="en-US" altLang="ja-JP" sz="2000" dirty="0">
              <a:latin typeface="+mn-ea"/>
            </a:endParaRPr>
          </a:p>
        </p:txBody>
      </p:sp>
      <p:sp>
        <p:nvSpPr>
          <p:cNvPr id="46" name="円/楕円 45"/>
          <p:cNvSpPr/>
          <p:nvPr/>
        </p:nvSpPr>
        <p:spPr>
          <a:xfrm>
            <a:off x="3183315" y="3081178"/>
            <a:ext cx="1528997" cy="920766"/>
          </a:xfrm>
          <a:prstGeom prst="ellipse">
            <a:avLst/>
          </a:prstGeom>
          <a:ln w="28575">
            <a:solidFill>
              <a:schemeClr val="accent2"/>
            </a:solidFill>
          </a:ln>
        </p:spPr>
        <p:style>
          <a:lnRef idx="2">
            <a:schemeClr val="accent4"/>
          </a:lnRef>
          <a:fillRef idx="1">
            <a:schemeClr val="lt1"/>
          </a:fillRef>
          <a:effectRef idx="0">
            <a:schemeClr val="accent4"/>
          </a:effectRef>
          <a:fontRef idx="minor">
            <a:schemeClr val="dk1"/>
          </a:fontRef>
        </p:style>
        <p:txBody>
          <a:bodyPr lIns="36000" rIns="36000" rtlCol="0" anchor="ctr"/>
          <a:lstStyle/>
          <a:p>
            <a:pPr algn="ctr"/>
            <a:r>
              <a:rPr lang="ja-JP" altLang="en-US" sz="1200" b="1" dirty="0">
                <a:latin typeface="+mn-ea"/>
              </a:rPr>
              <a:t>学習支援</a:t>
            </a:r>
            <a:endParaRPr lang="en-US" altLang="ja-JP" sz="1200" b="1" dirty="0">
              <a:latin typeface="+mn-ea"/>
            </a:endParaRPr>
          </a:p>
          <a:p>
            <a:pPr algn="ctr"/>
            <a:r>
              <a:rPr lang="ja-JP" altLang="en-US" sz="1200" b="1" dirty="0">
                <a:latin typeface="+mn-ea"/>
              </a:rPr>
              <a:t>日常生活の</a:t>
            </a:r>
            <a:endParaRPr lang="en-US" altLang="ja-JP" sz="1200" b="1" dirty="0">
              <a:latin typeface="+mn-ea"/>
            </a:endParaRPr>
          </a:p>
          <a:p>
            <a:pPr algn="ctr"/>
            <a:r>
              <a:rPr lang="ja-JP" altLang="en-US" sz="1200" b="1" dirty="0">
                <a:latin typeface="+mn-ea"/>
              </a:rPr>
              <a:t>自立支援</a:t>
            </a:r>
            <a:endParaRPr lang="en-US" altLang="ja-JP" sz="1200" b="1" dirty="0">
              <a:latin typeface="+mn-ea"/>
            </a:endParaRPr>
          </a:p>
          <a:p>
            <a:pPr algn="ctr"/>
            <a:r>
              <a:rPr lang="ja-JP" altLang="en-US" sz="1200" b="1" dirty="0">
                <a:solidFill>
                  <a:schemeClr val="accent5">
                    <a:lumMod val="50000"/>
                  </a:schemeClr>
                </a:solidFill>
                <a:latin typeface="+mn-ea"/>
              </a:rPr>
              <a:t>参加型支援</a:t>
            </a:r>
            <a:endParaRPr lang="en-US" altLang="ja-JP" sz="1200" b="1" dirty="0">
              <a:solidFill>
                <a:schemeClr val="accent5">
                  <a:lumMod val="50000"/>
                </a:schemeClr>
              </a:solidFill>
              <a:latin typeface="+mn-ea"/>
            </a:endParaRPr>
          </a:p>
        </p:txBody>
      </p:sp>
      <p:sp>
        <p:nvSpPr>
          <p:cNvPr id="2" name="正方形/長方形 1"/>
          <p:cNvSpPr/>
          <p:nvPr/>
        </p:nvSpPr>
        <p:spPr>
          <a:xfrm>
            <a:off x="340376" y="539914"/>
            <a:ext cx="11288037" cy="412390"/>
          </a:xfrm>
          <a:prstGeom prst="rect">
            <a:avLst/>
          </a:prstGeom>
          <a:noFill/>
          <a:ln w="19050">
            <a:solidFill>
              <a:schemeClr val="tx2">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dirty="0">
                <a:latin typeface="+mn-ea"/>
              </a:rPr>
              <a:t>相談内容、お住まいの地域、障がいの有無、年齢問わず。来所、電話、</a:t>
            </a:r>
            <a:r>
              <a:rPr lang="en-US" altLang="ja-JP" dirty="0">
                <a:latin typeface="+mn-ea"/>
              </a:rPr>
              <a:t>LINE</a:t>
            </a:r>
            <a:r>
              <a:rPr lang="ja-JP" altLang="en-US" dirty="0">
                <a:latin typeface="+mn-ea"/>
              </a:rPr>
              <a:t>、訪問、なんでも</a:t>
            </a:r>
            <a:r>
              <a:rPr lang="en-US" altLang="ja-JP" dirty="0">
                <a:latin typeface="+mn-ea"/>
              </a:rPr>
              <a:t>24</a:t>
            </a:r>
            <a:r>
              <a:rPr lang="ja-JP" altLang="en-US" dirty="0">
                <a:latin typeface="+mn-ea"/>
              </a:rPr>
              <a:t>時間対応。</a:t>
            </a:r>
            <a:endParaRPr lang="en-US" altLang="ja-JP" dirty="0">
              <a:latin typeface="+mn-ea"/>
            </a:endParaRPr>
          </a:p>
        </p:txBody>
      </p:sp>
      <p:sp>
        <p:nvSpPr>
          <p:cNvPr id="24" name="テキスト ボックス 4">
            <a:extLst>
              <a:ext uri="{FF2B5EF4-FFF2-40B4-BE49-F238E27FC236}">
                <a16:creationId xmlns:a16="http://schemas.microsoft.com/office/drawing/2014/main" id="{58C1D562-94BA-4C6F-8A82-E379A6DEEA1B}"/>
              </a:ext>
            </a:extLst>
          </p:cNvPr>
          <p:cNvSpPr txBox="1">
            <a:spLocks noChangeArrowheads="1"/>
          </p:cNvSpPr>
          <p:nvPr/>
        </p:nvSpPr>
        <p:spPr bwMode="auto">
          <a:xfrm>
            <a:off x="706136" y="4614650"/>
            <a:ext cx="1423018" cy="618591"/>
          </a:xfrm>
          <a:prstGeom prst="rect">
            <a:avLst/>
          </a:prstGeom>
          <a:noFill/>
          <a:ln w="25400" cap="rnd">
            <a:noFill/>
            <a:miter lim="800000"/>
            <a:headEnd/>
            <a:tailEnd/>
          </a:ln>
        </p:spPr>
        <p:txBody>
          <a:bodyPr vert="horz" wrap="square" lIns="91440" tIns="45720" rIns="91440" bIns="45720" numCol="1" anchor="t" anchorCtr="0" compatLnSpc="1">
            <a:prstTxWarp prst="textNoShape">
              <a:avLst/>
            </a:prstTxWarp>
          </a:bodyPr>
          <a:lstStyle/>
          <a:p>
            <a:pPr algn="l"/>
            <a:r>
              <a:rPr lang="ja-JP" altLang="en-US" sz="1400" b="1" dirty="0">
                <a:solidFill>
                  <a:schemeClr val="accent2">
                    <a:lumMod val="75000"/>
                  </a:schemeClr>
                </a:solidFill>
                <a:latin typeface="+mn-ea"/>
                <a:cs typeface="Times New Roman" pitchFamily="18" charset="0"/>
              </a:rPr>
              <a:t>義務教育後も</a:t>
            </a:r>
            <a:endParaRPr lang="en-US" altLang="ja-JP" sz="1400" b="1" dirty="0">
              <a:solidFill>
                <a:schemeClr val="accent2">
                  <a:lumMod val="75000"/>
                </a:schemeClr>
              </a:solidFill>
              <a:latin typeface="+mn-ea"/>
              <a:cs typeface="Times New Roman" pitchFamily="18" charset="0"/>
            </a:endParaRPr>
          </a:p>
          <a:p>
            <a:pPr algn="l"/>
            <a:r>
              <a:rPr lang="ja-JP" altLang="en-US" sz="1400" b="1" dirty="0">
                <a:solidFill>
                  <a:schemeClr val="accent2">
                    <a:lumMod val="75000"/>
                  </a:schemeClr>
                </a:solidFill>
                <a:latin typeface="+mn-ea"/>
                <a:cs typeface="Times New Roman" pitchFamily="18" charset="0"/>
              </a:rPr>
              <a:t>継続して支援</a:t>
            </a:r>
            <a:endParaRPr lang="en-US" altLang="ja-JP" sz="1400" b="1" dirty="0">
              <a:solidFill>
                <a:schemeClr val="accent2">
                  <a:lumMod val="75000"/>
                </a:schemeClr>
              </a:solidFill>
              <a:latin typeface="+mn-ea"/>
              <a:cs typeface="Times New Roman" pitchFamily="18" charset="0"/>
            </a:endParaRPr>
          </a:p>
        </p:txBody>
      </p:sp>
      <p:sp>
        <p:nvSpPr>
          <p:cNvPr id="23" name="円/楕円 7">
            <a:extLst>
              <a:ext uri="{FF2B5EF4-FFF2-40B4-BE49-F238E27FC236}">
                <a16:creationId xmlns:a16="http://schemas.microsoft.com/office/drawing/2014/main" id="{E4AE3826-89CD-42E9-A5F5-E401E1BC5CF1}"/>
              </a:ext>
            </a:extLst>
          </p:cNvPr>
          <p:cNvSpPr/>
          <p:nvPr/>
        </p:nvSpPr>
        <p:spPr>
          <a:xfrm>
            <a:off x="828902" y="3429000"/>
            <a:ext cx="1832775" cy="1185650"/>
          </a:xfrm>
          <a:prstGeom prst="ellipse">
            <a:avLst/>
          </a:prstGeom>
          <a:solidFill>
            <a:schemeClr val="accent6">
              <a:lumMod val="40000"/>
              <a:lumOff val="60000"/>
            </a:schemeClr>
          </a:solidFill>
          <a:ln>
            <a:solidFill>
              <a:schemeClr val="accent6"/>
            </a:solidFill>
          </a:ln>
        </p:spPr>
        <p:style>
          <a:lnRef idx="1">
            <a:schemeClr val="accent2"/>
          </a:lnRef>
          <a:fillRef idx="2">
            <a:schemeClr val="accent2"/>
          </a:fillRef>
          <a:effectRef idx="1">
            <a:schemeClr val="accent2"/>
          </a:effectRef>
          <a:fontRef idx="minor">
            <a:schemeClr val="dk1"/>
          </a:fontRef>
        </p:style>
        <p:txBody>
          <a:bodyPr lIns="36000" rIns="36000" rtlCol="0" anchor="ctr"/>
          <a:lstStyle/>
          <a:p>
            <a:pPr algn="ctr"/>
            <a:r>
              <a:rPr lang="ja-JP" altLang="en-US" sz="1600" b="1" dirty="0">
                <a:latin typeface="+mn-ea"/>
              </a:rPr>
              <a:t>不</a:t>
            </a:r>
            <a:r>
              <a:rPr lang="en-US" altLang="ja-JP" sz="1600" b="1" dirty="0">
                <a:latin typeface="+mn-ea"/>
              </a:rPr>
              <a:t>(</a:t>
            </a:r>
            <a:r>
              <a:rPr lang="ja-JP" altLang="en-US" sz="1600" b="1" dirty="0">
                <a:latin typeface="+mn-ea"/>
              </a:rPr>
              <a:t>苦</a:t>
            </a:r>
            <a:r>
              <a:rPr lang="en-US" altLang="ja-JP" sz="1600" b="1" dirty="0">
                <a:latin typeface="+mn-ea"/>
              </a:rPr>
              <a:t>)</a:t>
            </a:r>
            <a:r>
              <a:rPr lang="ja-JP" altLang="en-US" sz="1600" b="1" dirty="0">
                <a:latin typeface="+mn-ea"/>
              </a:rPr>
              <a:t>登校や</a:t>
            </a:r>
            <a:endParaRPr lang="en-US" altLang="ja-JP" sz="1600" b="1" dirty="0">
              <a:latin typeface="+mn-ea"/>
            </a:endParaRPr>
          </a:p>
          <a:p>
            <a:pPr algn="ctr"/>
            <a:r>
              <a:rPr lang="ja-JP" altLang="en-US" sz="1600" b="1" dirty="0">
                <a:latin typeface="+mn-ea"/>
              </a:rPr>
              <a:t>通信制の</a:t>
            </a:r>
            <a:endParaRPr lang="en-US" altLang="ja-JP" sz="1600" b="1" dirty="0">
              <a:latin typeface="+mn-ea"/>
            </a:endParaRPr>
          </a:p>
          <a:p>
            <a:pPr algn="ctr"/>
            <a:r>
              <a:rPr lang="ja-JP" altLang="en-US" sz="1600" b="1" dirty="0">
                <a:latin typeface="+mn-ea"/>
              </a:rPr>
              <a:t>高校生等</a:t>
            </a:r>
            <a:endParaRPr lang="en-US" altLang="ja-JP" sz="1600" b="1" dirty="0">
              <a:latin typeface="+mn-ea"/>
            </a:endParaRPr>
          </a:p>
        </p:txBody>
      </p:sp>
      <p:sp>
        <p:nvSpPr>
          <p:cNvPr id="25" name="円/楕円 7">
            <a:extLst>
              <a:ext uri="{FF2B5EF4-FFF2-40B4-BE49-F238E27FC236}">
                <a16:creationId xmlns:a16="http://schemas.microsoft.com/office/drawing/2014/main" id="{77088B6F-8C7D-470F-A5A5-D8D9173D3424}"/>
              </a:ext>
            </a:extLst>
          </p:cNvPr>
          <p:cNvSpPr/>
          <p:nvPr/>
        </p:nvSpPr>
        <p:spPr>
          <a:xfrm>
            <a:off x="9948079" y="1766926"/>
            <a:ext cx="1957600" cy="1506667"/>
          </a:xfrm>
          <a:prstGeom prst="ellipse">
            <a:avLst/>
          </a:prstGeom>
          <a:ln/>
        </p:spPr>
        <p:style>
          <a:lnRef idx="1">
            <a:schemeClr val="accent2"/>
          </a:lnRef>
          <a:fillRef idx="2">
            <a:schemeClr val="accent2"/>
          </a:fillRef>
          <a:effectRef idx="1">
            <a:schemeClr val="accent2"/>
          </a:effectRef>
          <a:fontRef idx="minor">
            <a:schemeClr val="dk1"/>
          </a:fontRef>
        </p:style>
        <p:txBody>
          <a:bodyPr lIns="36000" rIns="36000" rtlCol="0" anchor="ctr"/>
          <a:lstStyle/>
          <a:p>
            <a:pPr algn="ctr"/>
            <a:r>
              <a:rPr lang="ja-JP" altLang="en-US" sz="1600" b="1" dirty="0">
                <a:latin typeface="+mn-ea"/>
              </a:rPr>
              <a:t>不</a:t>
            </a:r>
            <a:r>
              <a:rPr lang="en-US" altLang="ja-JP" sz="1600" b="1" dirty="0">
                <a:latin typeface="+mn-ea"/>
              </a:rPr>
              <a:t>(</a:t>
            </a:r>
            <a:r>
              <a:rPr lang="ja-JP" altLang="en-US" sz="1600" b="1" dirty="0">
                <a:latin typeface="+mn-ea"/>
              </a:rPr>
              <a:t>苦</a:t>
            </a:r>
            <a:r>
              <a:rPr lang="en-US" altLang="ja-JP" sz="1600" b="1" dirty="0">
                <a:latin typeface="+mn-ea"/>
              </a:rPr>
              <a:t>)</a:t>
            </a:r>
            <a:r>
              <a:rPr lang="ja-JP" altLang="en-US" sz="1600" b="1" dirty="0">
                <a:latin typeface="+mn-ea"/>
              </a:rPr>
              <a:t>登校の</a:t>
            </a:r>
            <a:endParaRPr lang="en-US" altLang="ja-JP" sz="1600" b="1" dirty="0">
              <a:latin typeface="+mn-ea"/>
            </a:endParaRPr>
          </a:p>
          <a:p>
            <a:pPr algn="ctr"/>
            <a:r>
              <a:rPr lang="ja-JP" altLang="en-US" sz="1600" b="1" dirty="0">
                <a:latin typeface="+mn-ea"/>
              </a:rPr>
              <a:t>小･中学生</a:t>
            </a:r>
            <a:endParaRPr lang="en-US" altLang="ja-JP" sz="1600" b="1" dirty="0">
              <a:latin typeface="+mn-ea"/>
            </a:endParaRPr>
          </a:p>
          <a:p>
            <a:pPr algn="ctr"/>
            <a:r>
              <a:rPr lang="en-US" altLang="ja-JP" sz="1600" b="1" dirty="0">
                <a:latin typeface="+mn-ea"/>
              </a:rPr>
              <a:t>(</a:t>
            </a:r>
            <a:r>
              <a:rPr lang="ja-JP" altLang="en-US" sz="1600" b="1" dirty="0">
                <a:latin typeface="+mn-ea"/>
              </a:rPr>
              <a:t>義務教育</a:t>
            </a:r>
            <a:r>
              <a:rPr lang="en-US" altLang="ja-JP" sz="1600" b="1" dirty="0">
                <a:latin typeface="+mn-ea"/>
              </a:rPr>
              <a:t>)</a:t>
            </a:r>
          </a:p>
        </p:txBody>
      </p:sp>
      <p:sp>
        <p:nvSpPr>
          <p:cNvPr id="27" name="テキスト ボックス 4">
            <a:extLst>
              <a:ext uri="{FF2B5EF4-FFF2-40B4-BE49-F238E27FC236}">
                <a16:creationId xmlns:a16="http://schemas.microsoft.com/office/drawing/2014/main" id="{18BBF6B5-F3AC-4012-B02F-139C0E9269F4}"/>
              </a:ext>
            </a:extLst>
          </p:cNvPr>
          <p:cNvSpPr txBox="1">
            <a:spLocks noChangeArrowheads="1"/>
          </p:cNvSpPr>
          <p:nvPr/>
        </p:nvSpPr>
        <p:spPr bwMode="auto">
          <a:xfrm>
            <a:off x="1794793" y="2998410"/>
            <a:ext cx="1299437" cy="334008"/>
          </a:xfrm>
          <a:prstGeom prst="rect">
            <a:avLst/>
          </a:prstGeom>
          <a:solidFill>
            <a:schemeClr val="accent2">
              <a:lumMod val="40000"/>
              <a:lumOff val="60000"/>
            </a:schemeClr>
          </a:solidFill>
          <a:ln w="25400" cap="rnd">
            <a:solidFill>
              <a:schemeClr val="accent2"/>
            </a:solidFill>
            <a:miter lim="800000"/>
            <a:headEnd/>
            <a:tailEnd/>
          </a:ln>
        </p:spPr>
        <p:txBody>
          <a:bodyPr vert="horz" wrap="square" lIns="0" tIns="45720" rIns="0" bIns="45720" numCol="1" anchor="t" anchorCtr="0" compatLnSpc="1">
            <a:prstTxWarp prst="textNoShape">
              <a:avLst/>
            </a:prstTxWarp>
          </a:bodyPr>
          <a:lstStyle/>
          <a:p>
            <a:pPr algn="ctr"/>
            <a:r>
              <a:rPr lang="ja-JP" altLang="en-US" sz="1400" b="1" dirty="0">
                <a:latin typeface="+mn-ea"/>
                <a:cs typeface="Times New Roman" pitchFamily="18" charset="0"/>
              </a:rPr>
              <a:t>義務教育 卒業</a:t>
            </a:r>
            <a:endParaRPr lang="en-US" altLang="ja-JP" sz="1400" b="1" dirty="0">
              <a:latin typeface="+mn-ea"/>
              <a:cs typeface="Times New Roman" pitchFamily="18" charset="0"/>
            </a:endParaRPr>
          </a:p>
        </p:txBody>
      </p:sp>
      <p:sp>
        <p:nvSpPr>
          <p:cNvPr id="11" name="矢印: 環状 10">
            <a:extLst>
              <a:ext uri="{FF2B5EF4-FFF2-40B4-BE49-F238E27FC236}">
                <a16:creationId xmlns:a16="http://schemas.microsoft.com/office/drawing/2014/main" id="{B13F0496-17FE-4E38-8B20-B5175132A67F}"/>
              </a:ext>
            </a:extLst>
          </p:cNvPr>
          <p:cNvSpPr/>
          <p:nvPr/>
        </p:nvSpPr>
        <p:spPr>
          <a:xfrm rot="21304888">
            <a:off x="8820309" y="940930"/>
            <a:ext cx="2789016" cy="1836474"/>
          </a:xfrm>
          <a:prstGeom prst="circularArrow">
            <a:avLst>
              <a:gd name="adj1" fmla="val 8838"/>
              <a:gd name="adj2" fmla="val 1035858"/>
              <a:gd name="adj3" fmla="val 21425847"/>
              <a:gd name="adj4" fmla="val 19482258"/>
              <a:gd name="adj5" fmla="val 16763"/>
            </a:avLst>
          </a:prstGeom>
          <a:solidFill>
            <a:schemeClr val="accent2"/>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ja-JP" altLang="en-US">
              <a:solidFill>
                <a:schemeClr val="tx1"/>
              </a:solidFill>
            </a:endParaRPr>
          </a:p>
        </p:txBody>
      </p:sp>
      <p:sp>
        <p:nvSpPr>
          <p:cNvPr id="30" name="矢印: 環状 29">
            <a:extLst>
              <a:ext uri="{FF2B5EF4-FFF2-40B4-BE49-F238E27FC236}">
                <a16:creationId xmlns:a16="http://schemas.microsoft.com/office/drawing/2014/main" id="{9A1E16C6-7682-496A-908B-1ECD4B0239A7}"/>
              </a:ext>
            </a:extLst>
          </p:cNvPr>
          <p:cNvSpPr/>
          <p:nvPr/>
        </p:nvSpPr>
        <p:spPr>
          <a:xfrm rot="17050565" flipH="1">
            <a:off x="-169204" y="2155864"/>
            <a:ext cx="2315522" cy="1836474"/>
          </a:xfrm>
          <a:prstGeom prst="circularArrow">
            <a:avLst>
              <a:gd name="adj1" fmla="val 8838"/>
              <a:gd name="adj2" fmla="val 1035858"/>
              <a:gd name="adj3" fmla="val 21425847"/>
              <a:gd name="adj4" fmla="val 18260623"/>
              <a:gd name="adj5" fmla="val 16426"/>
            </a:avLst>
          </a:prstGeom>
          <a:solidFill>
            <a:schemeClr val="accent6"/>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ja-JP" altLang="en-US">
              <a:solidFill>
                <a:schemeClr val="tx1"/>
              </a:solidFill>
            </a:endParaRPr>
          </a:p>
        </p:txBody>
      </p:sp>
      <p:sp>
        <p:nvSpPr>
          <p:cNvPr id="13" name="楕円 12">
            <a:extLst>
              <a:ext uri="{FF2B5EF4-FFF2-40B4-BE49-F238E27FC236}">
                <a16:creationId xmlns:a16="http://schemas.microsoft.com/office/drawing/2014/main" id="{0D653B10-AA1D-46E6-94BB-B0957B8A39C3}"/>
              </a:ext>
            </a:extLst>
          </p:cNvPr>
          <p:cNvSpPr/>
          <p:nvPr/>
        </p:nvSpPr>
        <p:spPr>
          <a:xfrm>
            <a:off x="85513" y="3193378"/>
            <a:ext cx="891362" cy="456141"/>
          </a:xfrm>
          <a:prstGeom prst="ellipse">
            <a:avLst/>
          </a:prstGeom>
          <a:ln>
            <a:solidFill>
              <a:schemeClr val="accent6"/>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pPr algn="ctr"/>
            <a:r>
              <a:rPr kumimoji="1" lang="ja-JP" altLang="en-US" sz="1200" dirty="0"/>
              <a:t>利用</a:t>
            </a:r>
            <a:endParaRPr kumimoji="1" lang="en-US" altLang="ja-JP" sz="1200" dirty="0"/>
          </a:p>
        </p:txBody>
      </p:sp>
      <p:sp>
        <p:nvSpPr>
          <p:cNvPr id="33" name="楕円 32">
            <a:extLst>
              <a:ext uri="{FF2B5EF4-FFF2-40B4-BE49-F238E27FC236}">
                <a16:creationId xmlns:a16="http://schemas.microsoft.com/office/drawing/2014/main" id="{1F45895B-E98E-4EEC-9728-73B2CD760053}"/>
              </a:ext>
            </a:extLst>
          </p:cNvPr>
          <p:cNvSpPr/>
          <p:nvPr/>
        </p:nvSpPr>
        <p:spPr>
          <a:xfrm>
            <a:off x="10210169" y="1130412"/>
            <a:ext cx="891362" cy="445645"/>
          </a:xfrm>
          <a:prstGeom prst="ellipse">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pPr algn="ctr"/>
            <a:r>
              <a:rPr kumimoji="1" lang="ja-JP" altLang="en-US" sz="1200" dirty="0"/>
              <a:t>利用</a:t>
            </a:r>
            <a:endParaRPr kumimoji="1" lang="en-US" altLang="ja-JP" sz="1200" dirty="0"/>
          </a:p>
        </p:txBody>
      </p:sp>
      <p:sp>
        <p:nvSpPr>
          <p:cNvPr id="35" name="円/楕円 41">
            <a:extLst>
              <a:ext uri="{FF2B5EF4-FFF2-40B4-BE49-F238E27FC236}">
                <a16:creationId xmlns:a16="http://schemas.microsoft.com/office/drawing/2014/main" id="{220DC3A5-4DB8-4EF2-9869-830B6F68476F}"/>
              </a:ext>
            </a:extLst>
          </p:cNvPr>
          <p:cNvSpPr/>
          <p:nvPr/>
        </p:nvSpPr>
        <p:spPr>
          <a:xfrm>
            <a:off x="2435705" y="4128522"/>
            <a:ext cx="2347628" cy="1190174"/>
          </a:xfrm>
          <a:prstGeom prst="ellipse">
            <a:avLst/>
          </a:prstGeom>
          <a:ln w="28575">
            <a:solidFill>
              <a:srgbClr val="6AD31B"/>
            </a:solidFill>
          </a:ln>
        </p:spPr>
        <p:style>
          <a:lnRef idx="2">
            <a:schemeClr val="accent3"/>
          </a:lnRef>
          <a:fillRef idx="1">
            <a:schemeClr val="lt1"/>
          </a:fillRef>
          <a:effectRef idx="0">
            <a:schemeClr val="accent3"/>
          </a:effectRef>
          <a:fontRef idx="minor">
            <a:schemeClr val="dk1"/>
          </a:fontRef>
        </p:style>
        <p:txBody>
          <a:bodyPr lIns="36000" rIns="36000" rtlCol="0" anchor="ctr"/>
          <a:lstStyle/>
          <a:p>
            <a:pPr algn="ctr"/>
            <a:r>
              <a:rPr lang="ja-JP" altLang="en-US" sz="1200" b="1" dirty="0">
                <a:solidFill>
                  <a:schemeClr val="tx1"/>
                </a:solidFill>
                <a:latin typeface="+mn-ea"/>
              </a:rPr>
              <a:t>学習支援だけでなく</a:t>
            </a:r>
            <a:endParaRPr lang="en-US" altLang="ja-JP" sz="1200" b="1" dirty="0">
              <a:solidFill>
                <a:schemeClr val="tx1"/>
              </a:solidFill>
              <a:latin typeface="+mn-ea"/>
            </a:endParaRPr>
          </a:p>
          <a:p>
            <a:pPr algn="ctr"/>
            <a:r>
              <a:rPr lang="ja-JP" altLang="en-US" sz="1200" b="1" dirty="0">
                <a:solidFill>
                  <a:schemeClr val="accent6">
                    <a:lumMod val="50000"/>
                  </a:schemeClr>
                </a:solidFill>
                <a:latin typeface="+mn-ea"/>
              </a:rPr>
              <a:t>様々な体験活動</a:t>
            </a:r>
            <a:endParaRPr lang="en-US" altLang="ja-JP" sz="1200" b="1" dirty="0">
              <a:solidFill>
                <a:schemeClr val="accent6">
                  <a:lumMod val="50000"/>
                </a:schemeClr>
              </a:solidFill>
              <a:latin typeface="+mn-ea"/>
            </a:endParaRPr>
          </a:p>
          <a:p>
            <a:pPr algn="ctr"/>
            <a:r>
              <a:rPr lang="ja-JP" altLang="en-US" sz="1200" b="1" dirty="0">
                <a:solidFill>
                  <a:schemeClr val="accent6">
                    <a:lumMod val="50000"/>
                  </a:schemeClr>
                </a:solidFill>
                <a:latin typeface="+mn-ea"/>
              </a:rPr>
              <a:t>職業学習など</a:t>
            </a:r>
            <a:endParaRPr lang="en-US" altLang="ja-JP" sz="1200" b="1" dirty="0">
              <a:solidFill>
                <a:schemeClr val="accent6">
                  <a:lumMod val="50000"/>
                </a:schemeClr>
              </a:solidFill>
              <a:latin typeface="+mn-ea"/>
            </a:endParaRPr>
          </a:p>
          <a:p>
            <a:pPr algn="ctr"/>
            <a:r>
              <a:rPr lang="ja-JP" altLang="en-US" sz="1200" b="1" dirty="0">
                <a:solidFill>
                  <a:schemeClr val="accent1">
                    <a:lumMod val="50000"/>
                  </a:schemeClr>
                </a:solidFill>
                <a:latin typeface="+mn-ea"/>
              </a:rPr>
              <a:t>参加型支援</a:t>
            </a:r>
            <a:endParaRPr lang="en-US" altLang="ja-JP" sz="1200" b="1" dirty="0">
              <a:solidFill>
                <a:schemeClr val="accent1">
                  <a:lumMod val="50000"/>
                </a:schemeClr>
              </a:solidFill>
              <a:latin typeface="+mn-ea"/>
            </a:endParaRPr>
          </a:p>
          <a:p>
            <a:pPr algn="ctr"/>
            <a:r>
              <a:rPr lang="ja-JP" altLang="en-US" sz="1200" b="1" dirty="0">
                <a:solidFill>
                  <a:schemeClr val="accent1">
                    <a:lumMod val="50000"/>
                  </a:schemeClr>
                </a:solidFill>
                <a:latin typeface="+mn-ea"/>
              </a:rPr>
              <a:t>就職支援</a:t>
            </a:r>
            <a:endParaRPr lang="en-US" altLang="ja-JP" sz="1200" b="1" dirty="0">
              <a:solidFill>
                <a:schemeClr val="accent1">
                  <a:lumMod val="50000"/>
                </a:schemeClr>
              </a:solidFill>
              <a:latin typeface="+mn-ea"/>
            </a:endParaRPr>
          </a:p>
        </p:txBody>
      </p:sp>
      <p:pic>
        <p:nvPicPr>
          <p:cNvPr id="10" name="図 9" descr="テキスト が含まれている画像&#10;&#10;自動的に生成された説明">
            <a:extLst>
              <a:ext uri="{FF2B5EF4-FFF2-40B4-BE49-F238E27FC236}">
                <a16:creationId xmlns:a16="http://schemas.microsoft.com/office/drawing/2014/main" id="{2A98E1C0-337B-43A9-BD59-8C74ED02B1F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777775" y="1004772"/>
            <a:ext cx="4124993" cy="2693749"/>
          </a:xfrm>
          <a:prstGeom prst="rect">
            <a:avLst/>
          </a:prstGeom>
        </p:spPr>
      </p:pic>
      <p:sp>
        <p:nvSpPr>
          <p:cNvPr id="34" name="テキスト ボックス 4">
            <a:extLst>
              <a:ext uri="{FF2B5EF4-FFF2-40B4-BE49-F238E27FC236}">
                <a16:creationId xmlns:a16="http://schemas.microsoft.com/office/drawing/2014/main" id="{5AFA1FFD-049A-450C-A23D-AF32080C6493}"/>
              </a:ext>
            </a:extLst>
          </p:cNvPr>
          <p:cNvSpPr txBox="1">
            <a:spLocks noChangeArrowheads="1"/>
          </p:cNvSpPr>
          <p:nvPr/>
        </p:nvSpPr>
        <p:spPr bwMode="auto">
          <a:xfrm>
            <a:off x="4412501" y="4282455"/>
            <a:ext cx="951855" cy="514064"/>
          </a:xfrm>
          <a:prstGeom prst="rect">
            <a:avLst/>
          </a:prstGeom>
          <a:solidFill>
            <a:schemeClr val="accent6">
              <a:lumMod val="40000"/>
              <a:lumOff val="60000"/>
            </a:schemeClr>
          </a:solidFill>
          <a:ln w="25400" cap="rnd">
            <a:solidFill>
              <a:schemeClr val="accent6"/>
            </a:solidFill>
            <a:miter lim="800000"/>
            <a:headEnd/>
            <a:tailEnd/>
          </a:ln>
        </p:spPr>
        <p:txBody>
          <a:bodyPr vert="horz" wrap="square" lIns="36000" tIns="36000" rIns="36000" bIns="36000" numCol="1" anchor="ctr" anchorCtr="0" compatLnSpc="1">
            <a:prstTxWarp prst="textNoShape">
              <a:avLst/>
            </a:prstTxWarp>
          </a:bodyPr>
          <a:lstStyle/>
          <a:p>
            <a:pPr algn="ctr"/>
            <a:r>
              <a:rPr lang="ja-JP" altLang="en-US" sz="1400" b="1" dirty="0">
                <a:latin typeface="+mn-ea"/>
                <a:cs typeface="Times New Roman" pitchFamily="18" charset="0"/>
              </a:rPr>
              <a:t>高校卒業</a:t>
            </a:r>
            <a:endParaRPr lang="en-US" altLang="ja-JP" sz="1400" b="1" dirty="0">
              <a:latin typeface="+mn-ea"/>
              <a:cs typeface="Times New Roman" pitchFamily="18" charset="0"/>
            </a:endParaRPr>
          </a:p>
          <a:p>
            <a:pPr algn="ctr"/>
            <a:r>
              <a:rPr lang="ja-JP" altLang="en-US" sz="1400" b="1" dirty="0">
                <a:latin typeface="+mn-ea"/>
                <a:cs typeface="Times New Roman" pitchFamily="18" charset="0"/>
              </a:rPr>
              <a:t>高卒認定</a:t>
            </a:r>
            <a:endParaRPr lang="en-US" altLang="ja-JP" sz="1400" b="1" dirty="0">
              <a:latin typeface="+mn-ea"/>
              <a:cs typeface="Times New Roman" pitchFamily="18" charset="0"/>
            </a:endParaRPr>
          </a:p>
        </p:txBody>
      </p:sp>
      <p:sp>
        <p:nvSpPr>
          <p:cNvPr id="36" name="円/楕円 7">
            <a:extLst>
              <a:ext uri="{FF2B5EF4-FFF2-40B4-BE49-F238E27FC236}">
                <a16:creationId xmlns:a16="http://schemas.microsoft.com/office/drawing/2014/main" id="{1DA23B33-BC7C-41A8-B02A-F128F0A8AF32}"/>
              </a:ext>
            </a:extLst>
          </p:cNvPr>
          <p:cNvSpPr/>
          <p:nvPr/>
        </p:nvSpPr>
        <p:spPr>
          <a:xfrm>
            <a:off x="5311972" y="4505414"/>
            <a:ext cx="1881389" cy="1530688"/>
          </a:xfrm>
          <a:prstGeom prst="ellipse">
            <a:avLst/>
          </a:prstGeom>
          <a:solidFill>
            <a:schemeClr val="accent5">
              <a:lumMod val="40000"/>
              <a:lumOff val="6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lIns="36000" rIns="36000" rtlCol="0" anchor="ctr"/>
          <a:lstStyle/>
          <a:p>
            <a:pPr algn="ctr"/>
            <a:r>
              <a:rPr lang="ja-JP" altLang="en-US" sz="1600" b="1" dirty="0">
                <a:latin typeface="+mn-ea"/>
              </a:rPr>
              <a:t>ひきこもり</a:t>
            </a:r>
            <a:endParaRPr lang="en-US" altLang="ja-JP" sz="1600" b="1" dirty="0">
              <a:latin typeface="+mn-ea"/>
            </a:endParaRPr>
          </a:p>
          <a:p>
            <a:pPr algn="ctr"/>
            <a:r>
              <a:rPr lang="ja-JP" altLang="en-US" sz="1600" b="1" dirty="0">
                <a:latin typeface="+mn-ea"/>
              </a:rPr>
              <a:t>ニート</a:t>
            </a:r>
            <a:endParaRPr lang="en-US" altLang="ja-JP" sz="1600" b="1" dirty="0">
              <a:latin typeface="+mn-ea"/>
            </a:endParaRPr>
          </a:p>
          <a:p>
            <a:pPr algn="ctr"/>
            <a:r>
              <a:rPr lang="ja-JP" altLang="en-US" sz="1600" b="1" dirty="0">
                <a:latin typeface="+mn-ea"/>
              </a:rPr>
              <a:t>就労困難者</a:t>
            </a:r>
            <a:endParaRPr lang="en-US" altLang="ja-JP" sz="1600" b="1" dirty="0">
              <a:latin typeface="+mn-ea"/>
            </a:endParaRPr>
          </a:p>
          <a:p>
            <a:pPr algn="ctr"/>
            <a:r>
              <a:rPr lang="ja-JP" altLang="en-US" sz="1600" b="1" dirty="0">
                <a:latin typeface="+mn-ea"/>
              </a:rPr>
              <a:t>失業者等</a:t>
            </a:r>
            <a:endParaRPr lang="en-US" altLang="ja-JP" sz="1600" b="1" dirty="0">
              <a:latin typeface="+mn-ea"/>
            </a:endParaRPr>
          </a:p>
          <a:p>
            <a:pPr algn="ctr"/>
            <a:r>
              <a:rPr lang="ja-JP" altLang="en-US" sz="1600" b="1" dirty="0">
                <a:latin typeface="+mn-ea"/>
              </a:rPr>
              <a:t>生活困窮者</a:t>
            </a:r>
            <a:endParaRPr lang="en-US" altLang="ja-JP" sz="1600" b="1" dirty="0">
              <a:latin typeface="+mn-ea"/>
            </a:endParaRPr>
          </a:p>
        </p:txBody>
      </p:sp>
      <p:sp>
        <p:nvSpPr>
          <p:cNvPr id="39" name="矢印: 環状 38">
            <a:extLst>
              <a:ext uri="{FF2B5EF4-FFF2-40B4-BE49-F238E27FC236}">
                <a16:creationId xmlns:a16="http://schemas.microsoft.com/office/drawing/2014/main" id="{9CA2E045-91D6-452D-A5DB-962F03A5A9D2}"/>
              </a:ext>
            </a:extLst>
          </p:cNvPr>
          <p:cNvSpPr/>
          <p:nvPr/>
        </p:nvSpPr>
        <p:spPr>
          <a:xfrm rot="1353591">
            <a:off x="5279496" y="3588533"/>
            <a:ext cx="2185553" cy="1746625"/>
          </a:xfrm>
          <a:prstGeom prst="circularArrow">
            <a:avLst>
              <a:gd name="adj1" fmla="val 8838"/>
              <a:gd name="adj2" fmla="val 1035858"/>
              <a:gd name="adj3" fmla="val 21425847"/>
              <a:gd name="adj4" fmla="val 19482258"/>
              <a:gd name="adj5" fmla="val 13490"/>
            </a:avLst>
          </a:prstGeom>
          <a:solidFill>
            <a:schemeClr val="accent5"/>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ja-JP" altLang="en-US">
              <a:solidFill>
                <a:schemeClr val="tx1"/>
              </a:solidFill>
            </a:endParaRPr>
          </a:p>
        </p:txBody>
      </p:sp>
      <p:sp>
        <p:nvSpPr>
          <p:cNvPr id="38" name="楕円 37">
            <a:extLst>
              <a:ext uri="{FF2B5EF4-FFF2-40B4-BE49-F238E27FC236}">
                <a16:creationId xmlns:a16="http://schemas.microsoft.com/office/drawing/2014/main" id="{5585E1B9-A960-4F94-A881-D12C9594CA98}"/>
              </a:ext>
            </a:extLst>
          </p:cNvPr>
          <p:cNvSpPr/>
          <p:nvPr/>
        </p:nvSpPr>
        <p:spPr>
          <a:xfrm>
            <a:off x="6723147" y="3954717"/>
            <a:ext cx="891362" cy="397142"/>
          </a:xfrm>
          <a:prstGeom prst="ellipse">
            <a:avLst/>
          </a:prstGeom>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pPr algn="ctr"/>
            <a:r>
              <a:rPr kumimoji="1" lang="ja-JP" altLang="en-US" sz="1200" dirty="0"/>
              <a:t>利用</a:t>
            </a:r>
            <a:endParaRPr kumimoji="1" lang="en-US" altLang="ja-JP" sz="1200" dirty="0"/>
          </a:p>
        </p:txBody>
      </p:sp>
      <p:pic>
        <p:nvPicPr>
          <p:cNvPr id="19" name="図 18">
            <a:extLst>
              <a:ext uri="{FF2B5EF4-FFF2-40B4-BE49-F238E27FC236}">
                <a16:creationId xmlns:a16="http://schemas.microsoft.com/office/drawing/2014/main" id="{38C2AAB7-F2EA-4624-947E-D05579CD85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9918" y="1311879"/>
            <a:ext cx="409990" cy="409990"/>
          </a:xfrm>
          <a:prstGeom prst="rect">
            <a:avLst/>
          </a:prstGeom>
        </p:spPr>
      </p:pic>
      <p:pic>
        <p:nvPicPr>
          <p:cNvPr id="41" name="図 40">
            <a:extLst>
              <a:ext uri="{FF2B5EF4-FFF2-40B4-BE49-F238E27FC236}">
                <a16:creationId xmlns:a16="http://schemas.microsoft.com/office/drawing/2014/main" id="{2F68243D-5619-424E-80F6-848EF73EC6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1678" y="2114303"/>
            <a:ext cx="401291" cy="401291"/>
          </a:xfrm>
          <a:prstGeom prst="rect">
            <a:avLst/>
          </a:prstGeom>
        </p:spPr>
      </p:pic>
      <p:pic>
        <p:nvPicPr>
          <p:cNvPr id="40" name="図 39">
            <a:extLst>
              <a:ext uri="{FF2B5EF4-FFF2-40B4-BE49-F238E27FC236}">
                <a16:creationId xmlns:a16="http://schemas.microsoft.com/office/drawing/2014/main" id="{B85E6227-5B7F-4937-AD86-E24968F6B0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985911">
            <a:off x="805547" y="2260396"/>
            <a:ext cx="378363" cy="378363"/>
          </a:xfrm>
          <a:prstGeom prst="rect">
            <a:avLst/>
          </a:prstGeom>
        </p:spPr>
      </p:pic>
      <p:pic>
        <p:nvPicPr>
          <p:cNvPr id="42" name="図 41">
            <a:extLst>
              <a:ext uri="{FF2B5EF4-FFF2-40B4-BE49-F238E27FC236}">
                <a16:creationId xmlns:a16="http://schemas.microsoft.com/office/drawing/2014/main" id="{F4171A3E-170E-4F93-BFA3-6FDAC5E260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4573516" y="1313575"/>
            <a:ext cx="410613" cy="410613"/>
          </a:xfrm>
          <a:prstGeom prst="rect">
            <a:avLst/>
          </a:prstGeom>
        </p:spPr>
      </p:pic>
      <p:sp>
        <p:nvSpPr>
          <p:cNvPr id="20" name="テキスト ボックス 19">
            <a:extLst>
              <a:ext uri="{FF2B5EF4-FFF2-40B4-BE49-F238E27FC236}">
                <a16:creationId xmlns:a16="http://schemas.microsoft.com/office/drawing/2014/main" id="{FE86AFE5-325B-45D0-9EC5-F5FD77C3962F}"/>
              </a:ext>
            </a:extLst>
          </p:cNvPr>
          <p:cNvSpPr txBox="1"/>
          <p:nvPr/>
        </p:nvSpPr>
        <p:spPr>
          <a:xfrm>
            <a:off x="1094272" y="1385718"/>
            <a:ext cx="1070166" cy="307777"/>
          </a:xfrm>
          <a:prstGeom prst="rect">
            <a:avLst/>
          </a:prstGeom>
          <a:noFill/>
        </p:spPr>
        <p:txBody>
          <a:bodyPr wrap="square" rtlCol="0">
            <a:spAutoFit/>
          </a:bodyPr>
          <a:lstStyle/>
          <a:p>
            <a:r>
              <a:rPr kumimoji="1" lang="ja-JP" altLang="en-US" sz="1400" b="1" dirty="0"/>
              <a:t>広報・</a:t>
            </a:r>
            <a:r>
              <a:rPr kumimoji="1" lang="en-US" altLang="ja-JP" sz="1400" b="1" dirty="0"/>
              <a:t>HP</a:t>
            </a:r>
            <a:endParaRPr kumimoji="1" lang="ja-JP" altLang="en-US" sz="1400" b="1" dirty="0"/>
          </a:p>
        </p:txBody>
      </p:sp>
      <p:sp>
        <p:nvSpPr>
          <p:cNvPr id="44" name="テキスト ボックス 43">
            <a:extLst>
              <a:ext uri="{FF2B5EF4-FFF2-40B4-BE49-F238E27FC236}">
                <a16:creationId xmlns:a16="http://schemas.microsoft.com/office/drawing/2014/main" id="{591E912C-12EE-4963-AAD8-7004076CE98C}"/>
              </a:ext>
            </a:extLst>
          </p:cNvPr>
          <p:cNvSpPr txBox="1"/>
          <p:nvPr/>
        </p:nvSpPr>
        <p:spPr>
          <a:xfrm>
            <a:off x="1093485" y="1989845"/>
            <a:ext cx="1609797" cy="523220"/>
          </a:xfrm>
          <a:prstGeom prst="rect">
            <a:avLst/>
          </a:prstGeom>
          <a:noFill/>
        </p:spPr>
        <p:txBody>
          <a:bodyPr wrap="square" rtlCol="0">
            <a:spAutoFit/>
          </a:bodyPr>
          <a:lstStyle/>
          <a:p>
            <a:r>
              <a:rPr kumimoji="1" lang="ja-JP" altLang="en-US" sz="1400" b="1" dirty="0"/>
              <a:t>児童虐待</a:t>
            </a:r>
            <a:r>
              <a:rPr lang="ja-JP" altLang="en-US" sz="1400" b="1" dirty="0"/>
              <a:t>防止</a:t>
            </a:r>
            <a:endParaRPr kumimoji="1" lang="en-US" altLang="ja-JP" sz="1400" b="1" dirty="0"/>
          </a:p>
          <a:p>
            <a:r>
              <a:rPr lang="ja-JP" altLang="en-US" sz="1400" b="1" dirty="0"/>
              <a:t>子育て支援</a:t>
            </a:r>
            <a:endParaRPr kumimoji="1" lang="ja-JP" altLang="en-US" sz="1400" b="1" dirty="0"/>
          </a:p>
        </p:txBody>
      </p:sp>
      <p:sp>
        <p:nvSpPr>
          <p:cNvPr id="45" name="テキスト ボックス 44">
            <a:extLst>
              <a:ext uri="{FF2B5EF4-FFF2-40B4-BE49-F238E27FC236}">
                <a16:creationId xmlns:a16="http://schemas.microsoft.com/office/drawing/2014/main" id="{5FF15492-2054-455E-B6D7-9E7F89967EF2}"/>
              </a:ext>
            </a:extLst>
          </p:cNvPr>
          <p:cNvSpPr txBox="1"/>
          <p:nvPr/>
        </p:nvSpPr>
        <p:spPr>
          <a:xfrm>
            <a:off x="160073" y="2586315"/>
            <a:ext cx="1679892" cy="523220"/>
          </a:xfrm>
          <a:prstGeom prst="rect">
            <a:avLst/>
          </a:prstGeom>
          <a:noFill/>
        </p:spPr>
        <p:txBody>
          <a:bodyPr wrap="square" rtlCol="0">
            <a:spAutoFit/>
          </a:bodyPr>
          <a:lstStyle/>
          <a:p>
            <a:r>
              <a:rPr kumimoji="1" lang="ja-JP" altLang="en-US" sz="1400" b="1" dirty="0"/>
              <a:t>フリーダイヤル・</a:t>
            </a:r>
            <a:endParaRPr kumimoji="1" lang="en-US" altLang="ja-JP" sz="1400" b="1" dirty="0"/>
          </a:p>
          <a:p>
            <a:r>
              <a:rPr kumimoji="1" lang="en-US" altLang="ja-JP" sz="1400" b="1" dirty="0"/>
              <a:t>LINE</a:t>
            </a:r>
            <a:r>
              <a:rPr kumimoji="1" lang="ja-JP" altLang="en-US" sz="1400" b="1" dirty="0"/>
              <a:t>での</a:t>
            </a:r>
            <a:r>
              <a:rPr lang="ja-JP" altLang="en-US" sz="1400" b="1" dirty="0"/>
              <a:t>悩み</a:t>
            </a:r>
            <a:r>
              <a:rPr kumimoji="1" lang="ja-JP" altLang="en-US" sz="1400" b="1" dirty="0"/>
              <a:t>相談</a:t>
            </a:r>
          </a:p>
        </p:txBody>
      </p:sp>
      <p:sp>
        <p:nvSpPr>
          <p:cNvPr id="47" name="テキスト ボックス 46">
            <a:extLst>
              <a:ext uri="{FF2B5EF4-FFF2-40B4-BE49-F238E27FC236}">
                <a16:creationId xmlns:a16="http://schemas.microsoft.com/office/drawing/2014/main" id="{0679F87F-4C72-41BB-B3E1-1F01CC656669}"/>
              </a:ext>
            </a:extLst>
          </p:cNvPr>
          <p:cNvSpPr txBox="1"/>
          <p:nvPr/>
        </p:nvSpPr>
        <p:spPr>
          <a:xfrm>
            <a:off x="4286937" y="1768096"/>
            <a:ext cx="1702578" cy="307777"/>
          </a:xfrm>
          <a:prstGeom prst="rect">
            <a:avLst/>
          </a:prstGeom>
          <a:noFill/>
        </p:spPr>
        <p:txBody>
          <a:bodyPr wrap="square" rtlCol="0">
            <a:spAutoFit/>
          </a:bodyPr>
          <a:lstStyle/>
          <a:p>
            <a:r>
              <a:rPr kumimoji="1" lang="ja-JP" altLang="en-US" sz="1400" b="1" dirty="0"/>
              <a:t>相談・紹介・連携</a:t>
            </a:r>
          </a:p>
        </p:txBody>
      </p:sp>
      <p:pic>
        <p:nvPicPr>
          <p:cNvPr id="6" name="図 5">
            <a:extLst>
              <a:ext uri="{FF2B5EF4-FFF2-40B4-BE49-F238E27FC236}">
                <a16:creationId xmlns:a16="http://schemas.microsoft.com/office/drawing/2014/main" id="{5D92D624-89B6-41BE-A750-A00F929407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2368" y="2213298"/>
            <a:ext cx="490938" cy="335490"/>
          </a:xfrm>
          <a:prstGeom prst="rect">
            <a:avLst/>
          </a:prstGeom>
        </p:spPr>
      </p:pic>
      <p:pic>
        <p:nvPicPr>
          <p:cNvPr id="22" name="図 21">
            <a:extLst>
              <a:ext uri="{FF2B5EF4-FFF2-40B4-BE49-F238E27FC236}">
                <a16:creationId xmlns:a16="http://schemas.microsoft.com/office/drawing/2014/main" id="{A0C569F8-2A91-4D06-80FB-EBEAF959A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565" y="1337366"/>
            <a:ext cx="716050" cy="716050"/>
          </a:xfrm>
          <a:prstGeom prst="rect">
            <a:avLst/>
          </a:prstGeom>
        </p:spPr>
      </p:pic>
      <p:pic>
        <p:nvPicPr>
          <p:cNvPr id="15" name="図 14">
            <a:extLst>
              <a:ext uri="{FF2B5EF4-FFF2-40B4-BE49-F238E27FC236}">
                <a16:creationId xmlns:a16="http://schemas.microsoft.com/office/drawing/2014/main" id="{3B8DEFDB-A4E3-4B68-A1BE-722B58F616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072" y="1983510"/>
            <a:ext cx="599283" cy="599283"/>
          </a:xfrm>
          <a:prstGeom prst="rect">
            <a:avLst/>
          </a:prstGeom>
        </p:spPr>
      </p:pic>
      <p:sp>
        <p:nvSpPr>
          <p:cNvPr id="3" name="楕円 2">
            <a:extLst>
              <a:ext uri="{FF2B5EF4-FFF2-40B4-BE49-F238E27FC236}">
                <a16:creationId xmlns:a16="http://schemas.microsoft.com/office/drawing/2014/main" id="{DA8CB6FA-6C29-4E7C-B06E-AA429C2D8FB0}"/>
              </a:ext>
            </a:extLst>
          </p:cNvPr>
          <p:cNvSpPr/>
          <p:nvPr/>
        </p:nvSpPr>
        <p:spPr>
          <a:xfrm>
            <a:off x="8982452" y="3343370"/>
            <a:ext cx="3209548" cy="1030288"/>
          </a:xfrm>
          <a:prstGeom prst="ellipse">
            <a:avLst/>
          </a:prstGeom>
          <a:solidFill>
            <a:schemeClr val="accent5">
              <a:lumMod val="60000"/>
              <a:lumOff val="40000"/>
            </a:schemeClr>
          </a:solidFill>
          <a:effectLst>
            <a:outerShdw blurRad="57150" dist="19050" dir="5400000" algn="ctr" rotWithShape="0">
              <a:srgbClr val="000000">
                <a:alpha val="63000"/>
              </a:srgbClr>
            </a:outerShdw>
            <a:softEdge rad="12700"/>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kumimoji="1" lang="ja-JP" altLang="en-US" b="1" dirty="0"/>
              <a:t>安心できて</a:t>
            </a:r>
            <a:endParaRPr kumimoji="1" lang="en-US" altLang="ja-JP" b="1" dirty="0"/>
          </a:p>
          <a:p>
            <a:pPr algn="ctr"/>
            <a:r>
              <a:rPr kumimoji="1" lang="ja-JP" altLang="en-US" b="1" dirty="0"/>
              <a:t>いつでも利用できる</a:t>
            </a:r>
            <a:endParaRPr kumimoji="1" lang="en-US" altLang="ja-JP" b="1" dirty="0"/>
          </a:p>
          <a:p>
            <a:pPr algn="ctr"/>
            <a:r>
              <a:rPr kumimoji="1" lang="ja-JP" altLang="en-US" b="1" dirty="0"/>
              <a:t>自分の居場所</a:t>
            </a:r>
          </a:p>
        </p:txBody>
      </p:sp>
      <p:sp>
        <p:nvSpPr>
          <p:cNvPr id="12" name="スライド番号プレースホルダー 11">
            <a:extLst>
              <a:ext uri="{FF2B5EF4-FFF2-40B4-BE49-F238E27FC236}">
                <a16:creationId xmlns:a16="http://schemas.microsoft.com/office/drawing/2014/main" id="{B0E6FD81-6C81-4450-ADD8-6B7135E8A5D8}"/>
              </a:ext>
            </a:extLst>
          </p:cNvPr>
          <p:cNvSpPr>
            <a:spLocks noGrp="1"/>
          </p:cNvSpPr>
          <p:nvPr>
            <p:ph type="sldNum" sz="quarter" idx="12"/>
          </p:nvPr>
        </p:nvSpPr>
        <p:spPr>
          <a:xfrm>
            <a:off x="9382702" y="6089691"/>
            <a:ext cx="2743200" cy="365125"/>
          </a:xfrm>
        </p:spPr>
        <p:txBody>
          <a:bodyPr/>
          <a:lstStyle/>
          <a:p>
            <a:fld id="{02B0D97B-1F89-4E54-BD3B-D072655D093E}" type="slidenum">
              <a:rPr kumimoji="1" lang="ja-JP" altLang="en-US" smtClean="0"/>
              <a:t>2</a:t>
            </a:fld>
            <a:endParaRPr kumimoji="1" lang="ja-JP" altLang="en-US" dirty="0"/>
          </a:p>
        </p:txBody>
      </p:sp>
      <p:sp>
        <p:nvSpPr>
          <p:cNvPr id="48" name="テキスト ボックス 4">
            <a:extLst>
              <a:ext uri="{FF2B5EF4-FFF2-40B4-BE49-F238E27FC236}">
                <a16:creationId xmlns:a16="http://schemas.microsoft.com/office/drawing/2014/main" id="{53EDC41A-1AFE-4513-8D19-81BD92ECA0EF}"/>
              </a:ext>
            </a:extLst>
          </p:cNvPr>
          <p:cNvSpPr txBox="1">
            <a:spLocks noChangeArrowheads="1"/>
          </p:cNvSpPr>
          <p:nvPr/>
        </p:nvSpPr>
        <p:spPr bwMode="auto">
          <a:xfrm>
            <a:off x="5539960" y="3914251"/>
            <a:ext cx="1423018" cy="618591"/>
          </a:xfrm>
          <a:prstGeom prst="rect">
            <a:avLst/>
          </a:prstGeom>
          <a:noFill/>
          <a:ln w="25400" cap="rnd">
            <a:noFill/>
            <a:miter lim="800000"/>
            <a:headEnd/>
            <a:tailEnd/>
          </a:ln>
        </p:spPr>
        <p:txBody>
          <a:bodyPr vert="horz" wrap="square" lIns="91440" tIns="45720" rIns="91440" bIns="45720" numCol="1" anchor="t" anchorCtr="0" compatLnSpc="1">
            <a:prstTxWarp prst="textNoShape">
              <a:avLst/>
            </a:prstTxWarp>
          </a:bodyPr>
          <a:lstStyle/>
          <a:p>
            <a:pPr algn="l"/>
            <a:r>
              <a:rPr lang="ja-JP" altLang="en-US" sz="1400" b="1" dirty="0">
                <a:solidFill>
                  <a:schemeClr val="accent1">
                    <a:lumMod val="75000"/>
                  </a:schemeClr>
                </a:solidFill>
                <a:latin typeface="+mn-ea"/>
                <a:cs typeface="Times New Roman" pitchFamily="18" charset="0"/>
              </a:rPr>
              <a:t>学校卒業後も</a:t>
            </a:r>
            <a:endParaRPr lang="en-US" altLang="ja-JP" sz="1400" b="1" dirty="0">
              <a:solidFill>
                <a:schemeClr val="accent1">
                  <a:lumMod val="75000"/>
                </a:schemeClr>
              </a:solidFill>
              <a:latin typeface="+mn-ea"/>
              <a:cs typeface="Times New Roman" pitchFamily="18" charset="0"/>
            </a:endParaRPr>
          </a:p>
          <a:p>
            <a:pPr algn="l"/>
            <a:r>
              <a:rPr lang="ja-JP" altLang="en-US" sz="1400" b="1" dirty="0">
                <a:solidFill>
                  <a:schemeClr val="accent1">
                    <a:lumMod val="75000"/>
                  </a:schemeClr>
                </a:solidFill>
                <a:latin typeface="+mn-ea"/>
                <a:cs typeface="Times New Roman" pitchFamily="18" charset="0"/>
              </a:rPr>
              <a:t>継続して支援</a:t>
            </a:r>
            <a:endParaRPr lang="en-US" altLang="ja-JP" sz="1400" b="1" dirty="0">
              <a:solidFill>
                <a:schemeClr val="accent1">
                  <a:lumMod val="75000"/>
                </a:schemeClr>
              </a:solidFill>
              <a:latin typeface="+mn-ea"/>
              <a:cs typeface="Times New Roman" pitchFamily="18" charset="0"/>
            </a:endParaRPr>
          </a:p>
        </p:txBody>
      </p:sp>
    </p:spTree>
    <p:extLst>
      <p:ext uri="{BB962C8B-B14F-4D97-AF65-F5344CB8AC3E}">
        <p14:creationId xmlns:p14="http://schemas.microsoft.com/office/powerpoint/2010/main" val="184953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A450D6-362E-860F-7125-4F8CFB26DBC2}"/>
              </a:ext>
            </a:extLst>
          </p:cNvPr>
          <p:cNvSpPr>
            <a:spLocks noGrp="1"/>
          </p:cNvSpPr>
          <p:nvPr>
            <p:ph type="title"/>
          </p:nvPr>
        </p:nvSpPr>
        <p:spPr>
          <a:xfrm>
            <a:off x="211898" y="0"/>
            <a:ext cx="5099137" cy="586853"/>
          </a:xfrm>
        </p:spPr>
        <p:txBody>
          <a:bodyPr>
            <a:normAutofit/>
          </a:bodyPr>
          <a:lstStyle/>
          <a:p>
            <a:r>
              <a:rPr kumimoji="1" lang="ja-JP" altLang="en-US" sz="2800" b="1" dirty="0">
                <a:solidFill>
                  <a:srgbClr val="00B0F0"/>
                </a:solidFill>
              </a:rPr>
              <a:t>きらっとでの様子（ロビー）</a:t>
            </a:r>
          </a:p>
        </p:txBody>
      </p:sp>
      <p:pic>
        <p:nvPicPr>
          <p:cNvPr id="1026" name="Picture 2">
            <a:extLst>
              <a:ext uri="{FF2B5EF4-FFF2-40B4-BE49-F238E27FC236}">
                <a16:creationId xmlns:a16="http://schemas.microsoft.com/office/drawing/2014/main" id="{88D43BBE-064E-4870-A3FC-0B56E2A70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3190"/>
            <a:ext cx="4316260" cy="30501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869E86B-C184-9D12-472E-CF4800B12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787" y="666826"/>
            <a:ext cx="4063224" cy="30479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2E418E3-334A-23DC-6791-04F60B169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560" y="3829684"/>
            <a:ext cx="4063225" cy="30479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写真の説明はありません。">
            <a:extLst>
              <a:ext uri="{FF2B5EF4-FFF2-40B4-BE49-F238E27FC236}">
                <a16:creationId xmlns:a16="http://schemas.microsoft.com/office/drawing/2014/main" id="{8AC5ACFC-3DB5-ABF1-9ED0-CF20EBC5D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775" y="3811110"/>
            <a:ext cx="4063225" cy="30468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写真の説明はありません。">
            <a:extLst>
              <a:ext uri="{FF2B5EF4-FFF2-40B4-BE49-F238E27FC236}">
                <a16:creationId xmlns:a16="http://schemas.microsoft.com/office/drawing/2014/main" id="{1E2FBF76-D1AC-DDA4-B963-43953A194D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171" r="12688"/>
          <a:stretch/>
        </p:blipFill>
        <p:spPr bwMode="auto">
          <a:xfrm>
            <a:off x="381000" y="3862800"/>
            <a:ext cx="3225260" cy="298171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写真の説明はありません。">
            <a:extLst>
              <a:ext uri="{FF2B5EF4-FFF2-40B4-BE49-F238E27FC236}">
                <a16:creationId xmlns:a16="http://schemas.microsoft.com/office/drawing/2014/main" id="{D5AF70EE-78F8-9136-8AFF-F854232C9A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16682" y="666826"/>
            <a:ext cx="3046890" cy="3046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496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4ACE4-E1D2-C6C1-BF61-F413A0361B4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B68E16B-54AC-C324-4FFB-4B3B29B77C2D}"/>
              </a:ext>
            </a:extLst>
          </p:cNvPr>
          <p:cNvSpPr>
            <a:spLocks noGrp="1"/>
          </p:cNvSpPr>
          <p:nvPr>
            <p:ph type="title"/>
          </p:nvPr>
        </p:nvSpPr>
        <p:spPr>
          <a:xfrm>
            <a:off x="211898" y="0"/>
            <a:ext cx="5099137" cy="586853"/>
          </a:xfrm>
        </p:spPr>
        <p:txBody>
          <a:bodyPr>
            <a:normAutofit/>
          </a:bodyPr>
          <a:lstStyle/>
          <a:p>
            <a:r>
              <a:rPr kumimoji="1" lang="ja-JP" altLang="en-US" sz="2800" b="1" dirty="0">
                <a:solidFill>
                  <a:srgbClr val="00B0F0"/>
                </a:solidFill>
              </a:rPr>
              <a:t>きらっとでの様子（畳間）</a:t>
            </a:r>
          </a:p>
        </p:txBody>
      </p:sp>
      <p:pic>
        <p:nvPicPr>
          <p:cNvPr id="2050" name="Picture 2">
            <a:extLst>
              <a:ext uri="{FF2B5EF4-FFF2-40B4-BE49-F238E27FC236}">
                <a16:creationId xmlns:a16="http://schemas.microsoft.com/office/drawing/2014/main" id="{428693D9-CF2A-B2BF-ADA2-AD6943BCE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66826"/>
            <a:ext cx="4328786" cy="30590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写真の説明はありません。">
            <a:extLst>
              <a:ext uri="{FF2B5EF4-FFF2-40B4-BE49-F238E27FC236}">
                <a16:creationId xmlns:a16="http://schemas.microsoft.com/office/drawing/2014/main" id="{85D4B8FA-7F8C-71BC-6960-4519553E9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836" y="3827473"/>
            <a:ext cx="3026377" cy="30263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写真の説明はありません。">
            <a:extLst>
              <a:ext uri="{FF2B5EF4-FFF2-40B4-BE49-F238E27FC236}">
                <a16:creationId xmlns:a16="http://schemas.microsoft.com/office/drawing/2014/main" id="{06B4CFD5-D326-183F-27D3-32AB838759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5470" y="666825"/>
            <a:ext cx="3059009" cy="305900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写真の説明はありません。">
            <a:extLst>
              <a:ext uri="{FF2B5EF4-FFF2-40B4-BE49-F238E27FC236}">
                <a16:creationId xmlns:a16="http://schemas.microsoft.com/office/drawing/2014/main" id="{FA890974-B3F8-1D19-3813-6FCF4F26EE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3177" y="3809889"/>
            <a:ext cx="3026376" cy="30263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24DA89E-72F2-4C9E-DFAC-0BB6810E34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0164" y="657490"/>
            <a:ext cx="4091836" cy="306834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写真の説明はありません。">
            <a:extLst>
              <a:ext uri="{FF2B5EF4-FFF2-40B4-BE49-F238E27FC236}">
                <a16:creationId xmlns:a16="http://schemas.microsoft.com/office/drawing/2014/main" id="{A2A0858D-F641-49A2-72CE-A230FA4904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2981" y="3827473"/>
            <a:ext cx="3008792" cy="300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044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48B35-FBC6-4165-A751-B2A14CA2054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3D6BD3E-B9A5-F125-9F51-B56CCDBE3D92}"/>
              </a:ext>
            </a:extLst>
          </p:cNvPr>
          <p:cNvSpPr>
            <a:spLocks noGrp="1"/>
          </p:cNvSpPr>
          <p:nvPr>
            <p:ph type="title"/>
          </p:nvPr>
        </p:nvSpPr>
        <p:spPr>
          <a:xfrm>
            <a:off x="211898" y="0"/>
            <a:ext cx="5099137" cy="586853"/>
          </a:xfrm>
        </p:spPr>
        <p:txBody>
          <a:bodyPr>
            <a:normAutofit/>
          </a:bodyPr>
          <a:lstStyle/>
          <a:p>
            <a:r>
              <a:rPr kumimoji="1" lang="ja-JP" altLang="en-US" sz="2800" b="1" dirty="0">
                <a:solidFill>
                  <a:srgbClr val="00B0F0"/>
                </a:solidFill>
              </a:rPr>
              <a:t>きらっとでの様子（会議室）</a:t>
            </a:r>
          </a:p>
        </p:txBody>
      </p:sp>
      <p:pic>
        <p:nvPicPr>
          <p:cNvPr id="3074" name="Picture 2" descr="写真の説明はありません。">
            <a:extLst>
              <a:ext uri="{FF2B5EF4-FFF2-40B4-BE49-F238E27FC236}">
                <a16:creationId xmlns:a16="http://schemas.microsoft.com/office/drawing/2014/main" id="{6E91EF9B-3B2B-BF02-3B38-3874572D8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685822"/>
            <a:ext cx="3026080" cy="30260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写真の説明はありません。">
            <a:extLst>
              <a:ext uri="{FF2B5EF4-FFF2-40B4-BE49-F238E27FC236}">
                <a16:creationId xmlns:a16="http://schemas.microsoft.com/office/drawing/2014/main" id="{DEE5A9AC-09D8-4873-5825-88DA0E81B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775" y="685823"/>
            <a:ext cx="2269560" cy="302608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写真の説明はありません。">
            <a:extLst>
              <a:ext uri="{FF2B5EF4-FFF2-40B4-BE49-F238E27FC236}">
                <a16:creationId xmlns:a16="http://schemas.microsoft.com/office/drawing/2014/main" id="{E8C31724-1102-A622-725A-FF92567A0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536" y="685823"/>
            <a:ext cx="4035473" cy="30260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写真の説明はありません。">
            <a:extLst>
              <a:ext uri="{FF2B5EF4-FFF2-40B4-BE49-F238E27FC236}">
                <a16:creationId xmlns:a16="http://schemas.microsoft.com/office/drawing/2014/main" id="{06471123-30EF-D082-C94F-BF2E6F72F1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964" y="3810871"/>
            <a:ext cx="3026080" cy="302608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写真の説明はありません。">
            <a:extLst>
              <a:ext uri="{FF2B5EF4-FFF2-40B4-BE49-F238E27FC236}">
                <a16:creationId xmlns:a16="http://schemas.microsoft.com/office/drawing/2014/main" id="{49CA5935-6BF8-5FC6-DDAC-86887290F8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7485" y="3810346"/>
            <a:ext cx="4035473" cy="302660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写真の説明はありません。">
            <a:extLst>
              <a:ext uri="{FF2B5EF4-FFF2-40B4-BE49-F238E27FC236}">
                <a16:creationId xmlns:a16="http://schemas.microsoft.com/office/drawing/2014/main" id="{8021475F-E2E3-F6D8-5009-C04BF03FC9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6185" y="3810346"/>
            <a:ext cx="3037656" cy="3037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163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5D29A-EAB4-EAEF-504A-363E1F36DC4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0FF33B3-4155-ED55-C006-5989CCA649A0}"/>
              </a:ext>
            </a:extLst>
          </p:cNvPr>
          <p:cNvSpPr>
            <a:spLocks noGrp="1"/>
          </p:cNvSpPr>
          <p:nvPr>
            <p:ph type="title"/>
          </p:nvPr>
        </p:nvSpPr>
        <p:spPr>
          <a:xfrm>
            <a:off x="211898" y="0"/>
            <a:ext cx="6163850" cy="586853"/>
          </a:xfrm>
        </p:spPr>
        <p:txBody>
          <a:bodyPr>
            <a:normAutofit fontScale="90000"/>
          </a:bodyPr>
          <a:lstStyle/>
          <a:p>
            <a:r>
              <a:rPr kumimoji="1" lang="ja-JP" altLang="en-US" sz="2800" b="1" dirty="0">
                <a:solidFill>
                  <a:srgbClr val="00B0F0"/>
                </a:solidFill>
              </a:rPr>
              <a:t>きらっとでの様子（体育館・施設前屋外）</a:t>
            </a:r>
          </a:p>
        </p:txBody>
      </p:sp>
      <p:pic>
        <p:nvPicPr>
          <p:cNvPr id="4098" name="Picture 2" descr="写真の説明はありません。">
            <a:extLst>
              <a:ext uri="{FF2B5EF4-FFF2-40B4-BE49-F238E27FC236}">
                <a16:creationId xmlns:a16="http://schemas.microsoft.com/office/drawing/2014/main" id="{05EE7219-F498-7CE5-4D76-D5806DB4D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958" y="3809813"/>
            <a:ext cx="3026079" cy="30260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写真の説明はありません。">
            <a:extLst>
              <a:ext uri="{FF2B5EF4-FFF2-40B4-BE49-F238E27FC236}">
                <a16:creationId xmlns:a16="http://schemas.microsoft.com/office/drawing/2014/main" id="{ED85C51C-2147-0BB3-8FC3-D81711ECF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124" y="3821922"/>
            <a:ext cx="3037656" cy="303765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写真の説明はありません。">
            <a:extLst>
              <a:ext uri="{FF2B5EF4-FFF2-40B4-BE49-F238E27FC236}">
                <a16:creationId xmlns:a16="http://schemas.microsoft.com/office/drawing/2014/main" id="{D43550B3-F02A-BD42-47B6-1542D9E3A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46" y="685294"/>
            <a:ext cx="3026079" cy="302607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写真の説明はありません。">
            <a:extLst>
              <a:ext uri="{FF2B5EF4-FFF2-40B4-BE49-F238E27FC236}">
                <a16:creationId xmlns:a16="http://schemas.microsoft.com/office/drawing/2014/main" id="{F4A9B5C2-85ED-7DCB-6AA7-E543A31A5F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476" y="685294"/>
            <a:ext cx="3026078" cy="302607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写真の説明はありません。">
            <a:extLst>
              <a:ext uri="{FF2B5EF4-FFF2-40B4-BE49-F238E27FC236}">
                <a16:creationId xmlns:a16="http://schemas.microsoft.com/office/drawing/2014/main" id="{02DA9BFC-AE62-D88A-6C24-2300DD74C9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1905" y="685294"/>
            <a:ext cx="3026078" cy="3026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882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098EE5D-7C09-568C-811D-14AC14E39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1" y="893878"/>
            <a:ext cx="3840000" cy="2880000"/>
          </a:xfrm>
          <a:prstGeom prst="rect">
            <a:avLst/>
          </a:prstGeom>
        </p:spPr>
      </p:pic>
      <p:pic>
        <p:nvPicPr>
          <p:cNvPr id="7" name="図 6">
            <a:extLst>
              <a:ext uri="{FF2B5EF4-FFF2-40B4-BE49-F238E27FC236}">
                <a16:creationId xmlns:a16="http://schemas.microsoft.com/office/drawing/2014/main" id="{221E081A-55EB-8431-9BC9-378B26E7F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2286" y="893878"/>
            <a:ext cx="3840864" cy="2880000"/>
          </a:xfrm>
          <a:prstGeom prst="rect">
            <a:avLst/>
          </a:prstGeom>
        </p:spPr>
      </p:pic>
      <p:pic>
        <p:nvPicPr>
          <p:cNvPr id="11" name="図 10">
            <a:extLst>
              <a:ext uri="{FF2B5EF4-FFF2-40B4-BE49-F238E27FC236}">
                <a16:creationId xmlns:a16="http://schemas.microsoft.com/office/drawing/2014/main" id="{962248CB-C1BF-5DE8-CD09-3F6210589388}"/>
              </a:ext>
            </a:extLst>
          </p:cNvPr>
          <p:cNvPicPr>
            <a:picLocks noChangeAspect="1"/>
          </p:cNvPicPr>
          <p:nvPr/>
        </p:nvPicPr>
        <p:blipFill>
          <a:blip r:embed="rId5">
            <a:extLst>
              <a:ext uri="{28A0092B-C50C-407E-A947-70E740481C1C}">
                <a14:useLocalDpi xmlns:a14="http://schemas.microsoft.com/office/drawing/2010/main" val="0"/>
              </a:ext>
            </a:extLst>
          </a:blip>
          <a:srcRect r="6079"/>
          <a:stretch/>
        </p:blipFill>
        <p:spPr>
          <a:xfrm>
            <a:off x="-9580" y="3951571"/>
            <a:ext cx="3605746" cy="2880000"/>
          </a:xfrm>
          <a:prstGeom prst="rect">
            <a:avLst/>
          </a:prstGeom>
        </p:spPr>
      </p:pic>
      <p:pic>
        <p:nvPicPr>
          <p:cNvPr id="13" name="図 12">
            <a:extLst>
              <a:ext uri="{FF2B5EF4-FFF2-40B4-BE49-F238E27FC236}">
                <a16:creationId xmlns:a16="http://schemas.microsoft.com/office/drawing/2014/main" id="{F6767D26-9E2A-1651-56F8-F19467DAD02C}"/>
              </a:ext>
            </a:extLst>
          </p:cNvPr>
          <p:cNvPicPr>
            <a:picLocks noChangeAspect="1"/>
          </p:cNvPicPr>
          <p:nvPr/>
        </p:nvPicPr>
        <p:blipFill rotWithShape="1">
          <a:blip r:embed="rId6">
            <a:extLst>
              <a:ext uri="{28A0092B-C50C-407E-A947-70E740481C1C}">
                <a14:useLocalDpi xmlns:a14="http://schemas.microsoft.com/office/drawing/2010/main" val="0"/>
              </a:ext>
            </a:extLst>
          </a:blip>
          <a:srcRect l="7191" r="16877"/>
          <a:stretch/>
        </p:blipFill>
        <p:spPr>
          <a:xfrm>
            <a:off x="3968468" y="893878"/>
            <a:ext cx="2915769" cy="2880000"/>
          </a:xfrm>
          <a:prstGeom prst="rect">
            <a:avLst/>
          </a:prstGeom>
        </p:spPr>
      </p:pic>
      <p:pic>
        <p:nvPicPr>
          <p:cNvPr id="15" name="図 14">
            <a:extLst>
              <a:ext uri="{FF2B5EF4-FFF2-40B4-BE49-F238E27FC236}">
                <a16:creationId xmlns:a16="http://schemas.microsoft.com/office/drawing/2014/main" id="{BB7E378A-C456-65E3-ED04-A3DD4EAD5A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2496" y="3906893"/>
            <a:ext cx="2160488" cy="2880000"/>
          </a:xfrm>
          <a:prstGeom prst="rect">
            <a:avLst/>
          </a:prstGeom>
        </p:spPr>
      </p:pic>
      <p:pic>
        <p:nvPicPr>
          <p:cNvPr id="17" name="図 16">
            <a:extLst>
              <a:ext uri="{FF2B5EF4-FFF2-40B4-BE49-F238E27FC236}">
                <a16:creationId xmlns:a16="http://schemas.microsoft.com/office/drawing/2014/main" id="{D9AF21B8-2131-C0E6-8800-C6D28208E2F1}"/>
              </a:ext>
            </a:extLst>
          </p:cNvPr>
          <p:cNvPicPr>
            <a:picLocks noChangeAspect="1"/>
          </p:cNvPicPr>
          <p:nvPr/>
        </p:nvPicPr>
        <p:blipFill rotWithShape="1">
          <a:blip r:embed="rId8">
            <a:extLst>
              <a:ext uri="{28A0092B-C50C-407E-A947-70E740481C1C}">
                <a14:useLocalDpi xmlns:a14="http://schemas.microsoft.com/office/drawing/2010/main" val="0"/>
              </a:ext>
            </a:extLst>
          </a:blip>
          <a:srcRect l="16541"/>
          <a:stretch/>
        </p:blipFill>
        <p:spPr>
          <a:xfrm>
            <a:off x="3742442" y="3906893"/>
            <a:ext cx="3204079" cy="2880000"/>
          </a:xfrm>
          <a:prstGeom prst="rect">
            <a:avLst/>
          </a:prstGeom>
        </p:spPr>
      </p:pic>
      <p:pic>
        <p:nvPicPr>
          <p:cNvPr id="2" name="図 1">
            <a:extLst>
              <a:ext uri="{FF2B5EF4-FFF2-40B4-BE49-F238E27FC236}">
                <a16:creationId xmlns:a16="http://schemas.microsoft.com/office/drawing/2014/main" id="{F4A82C27-8CDF-D8F1-606B-0AD7289669DA}"/>
              </a:ext>
            </a:extLst>
          </p:cNvPr>
          <p:cNvPicPr>
            <a:picLocks noChangeAspect="1"/>
          </p:cNvPicPr>
          <p:nvPr/>
        </p:nvPicPr>
        <p:blipFill>
          <a:blip r:embed="rId9"/>
          <a:srcRect l="11228" r="11598"/>
          <a:stretch/>
        </p:blipFill>
        <p:spPr>
          <a:xfrm>
            <a:off x="9400670" y="3906893"/>
            <a:ext cx="2775285" cy="2880000"/>
          </a:xfrm>
          <a:prstGeom prst="rect">
            <a:avLst/>
          </a:prstGeom>
        </p:spPr>
      </p:pic>
      <p:sp>
        <p:nvSpPr>
          <p:cNvPr id="3" name="テキスト ボックス 2">
            <a:extLst>
              <a:ext uri="{FF2B5EF4-FFF2-40B4-BE49-F238E27FC236}">
                <a16:creationId xmlns:a16="http://schemas.microsoft.com/office/drawing/2014/main" id="{46B052C8-F4A9-43FF-3599-C410DC6B4915}"/>
              </a:ext>
            </a:extLst>
          </p:cNvPr>
          <p:cNvSpPr txBox="1"/>
          <p:nvPr/>
        </p:nvSpPr>
        <p:spPr>
          <a:xfrm>
            <a:off x="1" y="71107"/>
            <a:ext cx="12175954" cy="510845"/>
          </a:xfrm>
          <a:prstGeom prst="rect">
            <a:avLst/>
          </a:prstGeom>
          <a:noFill/>
        </p:spPr>
        <p:txBody>
          <a:bodyPr wrap="square" rtlCol="0">
            <a:spAutoFit/>
          </a:bodyPr>
          <a:lstStyle/>
          <a:p>
            <a:pPr>
              <a:lnSpc>
                <a:spcPct val="150000"/>
              </a:lnSpc>
            </a:pPr>
            <a:r>
              <a:rPr lang="ja-JP" altLang="en-US" sz="2000" dirty="0"/>
              <a:t>鹿屋市のフリースクールに合流し、他行政区の児童・生徒との交流から対人形成の克服を目指します。</a:t>
            </a:r>
            <a:endParaRPr kumimoji="1" lang="en-US" altLang="ja-JP" sz="2000" dirty="0"/>
          </a:p>
        </p:txBody>
      </p:sp>
    </p:spTree>
    <p:extLst>
      <p:ext uri="{BB962C8B-B14F-4D97-AF65-F5344CB8AC3E}">
        <p14:creationId xmlns:p14="http://schemas.microsoft.com/office/powerpoint/2010/main" val="1501856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41C5CE9-DFA3-A665-272B-233324CA376C}"/>
              </a:ext>
            </a:extLst>
          </p:cNvPr>
          <p:cNvSpPr>
            <a:spLocks noGrp="1"/>
          </p:cNvSpPr>
          <p:nvPr>
            <p:ph idx="1"/>
          </p:nvPr>
        </p:nvSpPr>
        <p:spPr>
          <a:xfrm>
            <a:off x="0" y="1"/>
            <a:ext cx="11887200" cy="577516"/>
          </a:xfrm>
        </p:spPr>
        <p:txBody>
          <a:bodyPr>
            <a:normAutofit/>
          </a:bodyPr>
          <a:lstStyle/>
          <a:p>
            <a:pPr marL="0" indent="0">
              <a:buNone/>
            </a:pPr>
            <a:r>
              <a:rPr kumimoji="1" lang="ja-JP" altLang="en-US" dirty="0"/>
              <a:t>大隅半島ノウフクコンソーシアムとのつながりでお手伝い（農福連携）</a:t>
            </a:r>
          </a:p>
        </p:txBody>
      </p:sp>
      <p:pic>
        <p:nvPicPr>
          <p:cNvPr id="5" name="図 4">
            <a:extLst>
              <a:ext uri="{FF2B5EF4-FFF2-40B4-BE49-F238E27FC236}">
                <a16:creationId xmlns:a16="http://schemas.microsoft.com/office/drawing/2014/main" id="{4F27B808-E5C5-ABA5-FF6F-27975D7A9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35" y="770021"/>
            <a:ext cx="3841733" cy="2880000"/>
          </a:xfrm>
          <a:prstGeom prst="rect">
            <a:avLst/>
          </a:prstGeom>
        </p:spPr>
      </p:pic>
      <p:pic>
        <p:nvPicPr>
          <p:cNvPr id="7" name="図 6">
            <a:extLst>
              <a:ext uri="{FF2B5EF4-FFF2-40B4-BE49-F238E27FC236}">
                <a16:creationId xmlns:a16="http://schemas.microsoft.com/office/drawing/2014/main" id="{4109C29F-7C23-9BBB-CB19-4BD6D036D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364" y="770021"/>
            <a:ext cx="3841733" cy="2880000"/>
          </a:xfrm>
          <a:prstGeom prst="rect">
            <a:avLst/>
          </a:prstGeom>
        </p:spPr>
      </p:pic>
      <p:pic>
        <p:nvPicPr>
          <p:cNvPr id="2070" name="Picture 22" descr="写真の説明はありません。">
            <a:extLst>
              <a:ext uri="{FF2B5EF4-FFF2-40B4-BE49-F238E27FC236}">
                <a16:creationId xmlns:a16="http://schemas.microsoft.com/office/drawing/2014/main" id="{68CFC263-9DAF-1E7F-C151-664532FA3D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000" y="3978000"/>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写真の説明はありません。">
            <a:extLst>
              <a:ext uri="{FF2B5EF4-FFF2-40B4-BE49-F238E27FC236}">
                <a16:creationId xmlns:a16="http://schemas.microsoft.com/office/drawing/2014/main" id="{7B2FD318-EE2F-384C-BEB0-02D484E076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2000" y="3978000"/>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写真の説明はありません。">
            <a:extLst>
              <a:ext uri="{FF2B5EF4-FFF2-40B4-BE49-F238E27FC236}">
                <a16:creationId xmlns:a16="http://schemas.microsoft.com/office/drawing/2014/main" id="{F1CA7AC8-DD23-B740-05AD-379A9FDE88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977999"/>
            <a:ext cx="288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10" name="コンテンツ プレースホルダー 2">
            <a:extLst>
              <a:ext uri="{FF2B5EF4-FFF2-40B4-BE49-F238E27FC236}">
                <a16:creationId xmlns:a16="http://schemas.microsoft.com/office/drawing/2014/main" id="{ED1E2664-2745-F2E9-FFEB-A4C91570BC09}"/>
              </a:ext>
            </a:extLst>
          </p:cNvPr>
          <p:cNvSpPr txBox="1">
            <a:spLocks/>
          </p:cNvSpPr>
          <p:nvPr/>
        </p:nvSpPr>
        <p:spPr>
          <a:xfrm>
            <a:off x="518301" y="4046400"/>
            <a:ext cx="2544000" cy="13715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ご褒美で</a:t>
            </a:r>
            <a:endParaRPr lang="en-US" altLang="ja-JP" dirty="0"/>
          </a:p>
          <a:p>
            <a:pPr marL="0" indent="0">
              <a:buFont typeface="Arial" panose="020B0604020202020204" pitchFamily="34" charset="0"/>
              <a:buNone/>
            </a:pPr>
            <a:r>
              <a:rPr lang="ja-JP" altLang="en-US" dirty="0"/>
              <a:t>鹿児島市内へ</a:t>
            </a:r>
          </a:p>
        </p:txBody>
      </p:sp>
    </p:spTree>
    <p:extLst>
      <p:ext uri="{BB962C8B-B14F-4D97-AF65-F5344CB8AC3E}">
        <p14:creationId xmlns:p14="http://schemas.microsoft.com/office/powerpoint/2010/main" val="315466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41C5CE9-DFA3-A665-272B-233324CA376C}"/>
              </a:ext>
            </a:extLst>
          </p:cNvPr>
          <p:cNvSpPr>
            <a:spLocks noGrp="1"/>
          </p:cNvSpPr>
          <p:nvPr>
            <p:ph idx="1"/>
          </p:nvPr>
        </p:nvSpPr>
        <p:spPr>
          <a:xfrm>
            <a:off x="0" y="0"/>
            <a:ext cx="11887200" cy="770021"/>
          </a:xfrm>
        </p:spPr>
        <p:txBody>
          <a:bodyPr>
            <a:normAutofit/>
          </a:bodyPr>
          <a:lstStyle/>
          <a:p>
            <a:pPr marL="0" indent="0">
              <a:buNone/>
            </a:pPr>
            <a:r>
              <a:rPr kumimoji="1" lang="ja-JP" altLang="en-US" dirty="0"/>
              <a:t>大隅半島ノウフクコンソーシアムとのつながりでお手伝い（農福連携）</a:t>
            </a:r>
          </a:p>
        </p:txBody>
      </p:sp>
      <p:pic>
        <p:nvPicPr>
          <p:cNvPr id="2050" name="Picture 2" descr="写真の説明はありません。">
            <a:extLst>
              <a:ext uri="{FF2B5EF4-FFF2-40B4-BE49-F238E27FC236}">
                <a16:creationId xmlns:a16="http://schemas.microsoft.com/office/drawing/2014/main" id="{2F4495CA-D00F-7F8C-4E40-F667D7F47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71" y="811630"/>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写真の説明はありません。">
            <a:extLst>
              <a:ext uri="{FF2B5EF4-FFF2-40B4-BE49-F238E27FC236}">
                <a16:creationId xmlns:a16="http://schemas.microsoft.com/office/drawing/2014/main" id="{A248EB3B-5949-424B-C00E-B5F493C0C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469" y="807148"/>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写真の説明はありません。">
            <a:extLst>
              <a:ext uri="{FF2B5EF4-FFF2-40B4-BE49-F238E27FC236}">
                <a16:creationId xmlns:a16="http://schemas.microsoft.com/office/drawing/2014/main" id="{26ECA6E8-9479-D1D7-28B2-74506623B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8301" y="770021"/>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写真の説明はありません。">
            <a:extLst>
              <a:ext uri="{FF2B5EF4-FFF2-40B4-BE49-F238E27FC236}">
                <a16:creationId xmlns:a16="http://schemas.microsoft.com/office/drawing/2014/main" id="{CA68FC9A-AD63-4BB4-A56F-481E20DA66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6335" y="807148"/>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写真の説明はありません。">
            <a:extLst>
              <a:ext uri="{FF2B5EF4-FFF2-40B4-BE49-F238E27FC236}">
                <a16:creationId xmlns:a16="http://schemas.microsoft.com/office/drawing/2014/main" id="{AECA67DB-C970-5D24-BA1D-AC39CA4379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5365" y="3978000"/>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写真の説明はありません。">
            <a:extLst>
              <a:ext uri="{FF2B5EF4-FFF2-40B4-BE49-F238E27FC236}">
                <a16:creationId xmlns:a16="http://schemas.microsoft.com/office/drawing/2014/main" id="{5D30089C-F31B-A226-0F9A-1933C4D1CC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3893" y="3978000"/>
            <a:ext cx="288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2" name="コンテンツ プレースホルダー 2">
            <a:extLst>
              <a:ext uri="{FF2B5EF4-FFF2-40B4-BE49-F238E27FC236}">
                <a16:creationId xmlns:a16="http://schemas.microsoft.com/office/drawing/2014/main" id="{84A82234-14A0-FA4E-39F9-EF6C70ECFC6C}"/>
              </a:ext>
            </a:extLst>
          </p:cNvPr>
          <p:cNvSpPr txBox="1">
            <a:spLocks/>
          </p:cNvSpPr>
          <p:nvPr/>
        </p:nvSpPr>
        <p:spPr>
          <a:xfrm>
            <a:off x="141871" y="4218778"/>
            <a:ext cx="2472992" cy="1524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ご褒美は</a:t>
            </a:r>
            <a:endParaRPr lang="en-US" altLang="ja-JP" dirty="0"/>
          </a:p>
          <a:p>
            <a:pPr marL="0" indent="0">
              <a:buFont typeface="Arial" panose="020B0604020202020204" pitchFamily="34" charset="0"/>
              <a:buNone/>
            </a:pPr>
            <a:r>
              <a:rPr lang="ja-JP" altLang="en-US" dirty="0"/>
              <a:t>いちご狩り🍓</a:t>
            </a:r>
          </a:p>
        </p:txBody>
      </p:sp>
      <p:pic>
        <p:nvPicPr>
          <p:cNvPr id="7174" name="Picture 6" descr="写真の説明はありません。">
            <a:extLst>
              <a:ext uri="{FF2B5EF4-FFF2-40B4-BE49-F238E27FC236}">
                <a16:creationId xmlns:a16="http://schemas.microsoft.com/office/drawing/2014/main" id="{604D59E3-9E3F-E229-B9C5-80FC3CD5E7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22421" y="3977704"/>
            <a:ext cx="2880000" cy="28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47385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1623</Words>
  <Application>Microsoft Office PowerPoint</Application>
  <PresentationFormat>ワイド画面</PresentationFormat>
  <Paragraphs>241</Paragraphs>
  <Slides>16</Slides>
  <Notes>3</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16</vt:i4>
      </vt:variant>
    </vt:vector>
  </HeadingPairs>
  <TitlesOfParts>
    <vt:vector size="22" baseType="lpstr">
      <vt:lpstr>HGS創英角ｺﾞｼｯｸUB</vt:lpstr>
      <vt:lpstr>游ゴシック</vt:lpstr>
      <vt:lpstr>游ゴシック Light</vt:lpstr>
      <vt:lpstr>游明朝</vt:lpstr>
      <vt:lpstr>Arial</vt:lpstr>
      <vt:lpstr>Office テーマ</vt:lpstr>
      <vt:lpstr>肝付町不登校児童生徒支援室 きらっと のご紹介　　　　　 　　　　　　　　　　　　　　　　　　　　受託事業所：一般社団法人パーソナルサービス支援機構</vt:lpstr>
      <vt:lpstr>PowerPoint プレゼンテーション</vt:lpstr>
      <vt:lpstr>きらっとでの様子（ロビー）</vt:lpstr>
      <vt:lpstr>きらっとでの様子（畳間）</vt:lpstr>
      <vt:lpstr>きらっとでの様子（会議室）</vt:lpstr>
      <vt:lpstr>きらっとでの様子（体育館・施設前屋外）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私たちが大切にしていること、それは「家族支援」を第一に考えること</vt:lpstr>
      <vt:lpstr>PowerPoint プレゼンテーション</vt:lpstr>
      <vt:lpstr>PowerPoint プレゼンテーション</vt:lpstr>
      <vt:lpstr>毎月開催 親の会「おやカフェ☕」 　「相談」ではなく「共有」も大切です。普段なかなかつながることのできない親御さん同士の交流の場です。</vt:lpstr>
      <vt:lpstr>～ 肝付町不登校児童生徒支援室 きらっと が目指すこと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一真 大倉</dc:creator>
  <cp:lastModifiedBy>一真 大倉</cp:lastModifiedBy>
  <cp:revision>3</cp:revision>
  <cp:lastPrinted>2024-10-26T05:59:45Z</cp:lastPrinted>
  <dcterms:created xsi:type="dcterms:W3CDTF">2024-10-26T03:20:22Z</dcterms:created>
  <dcterms:modified xsi:type="dcterms:W3CDTF">2024-10-26T05:59:48Z</dcterms:modified>
</cp:coreProperties>
</file>